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9"/>
  </p:notesMasterIdLst>
  <p:sldIdLst>
    <p:sldId id="3825" r:id="rId5"/>
    <p:sldId id="3835" r:id="rId6"/>
    <p:sldId id="3837" r:id="rId7"/>
    <p:sldId id="3838" r:id="rId8"/>
    <p:sldId id="3839" r:id="rId9"/>
    <p:sldId id="3841" r:id="rId10"/>
    <p:sldId id="3843" r:id="rId11"/>
    <p:sldId id="3844" r:id="rId12"/>
    <p:sldId id="3831" r:id="rId13"/>
    <p:sldId id="3829" r:id="rId14"/>
    <p:sldId id="3842" r:id="rId15"/>
    <p:sldId id="3826" r:id="rId16"/>
    <p:sldId id="3833" r:id="rId17"/>
    <p:sldId id="38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7" d="100"/>
          <a:sy n="107" d="100"/>
        </p:scale>
        <p:origin x="84" y="136"/>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2" qsCatId="simple" csTypeId="urn:microsoft.com/office/officeart/2005/8/colors/colorful1" csCatId="colorful" phldr="1"/>
      <dgm:spPr/>
      <dgm:t>
        <a:bodyPr/>
        <a:lstStyle/>
        <a:p>
          <a:endParaRPr lang="en-US"/>
        </a:p>
      </dgm:t>
    </dgm:pt>
    <dgm:pt modelId="{198ACE8E-34F4-43E6-BB2E-1809B1CC58DC}">
      <dgm:prSet/>
      <dgm:spPr/>
      <dgm:t>
        <a:bodyPr/>
        <a:lstStyle/>
        <a:p>
          <a:pPr algn="ctr"/>
          <a:r>
            <a:rPr lang="en-US" b="0" i="0" u="none" dirty="0"/>
            <a:t>Health</a:t>
          </a:r>
        </a:p>
        <a:p>
          <a:pPr algn="ctr"/>
          <a:endParaRPr lang="en-US" b="0" i="0" u="none" dirty="0"/>
        </a:p>
        <a:p>
          <a:pPr algn="ctr"/>
          <a:r>
            <a:rPr lang="en-US" b="0" i="0" u="none" dirty="0"/>
            <a:t>Healthcare</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dgm:t>
        <a:bodyPr/>
        <a:lstStyle/>
        <a:p>
          <a:r>
            <a:rPr lang="en-US"/>
            <a:t>1</a:t>
          </a:r>
          <a:endParaRPr lang="en-US" dirty="0"/>
        </a:p>
      </dgm:t>
    </dgm:pt>
    <dgm:pt modelId="{0F6BA1FB-59E5-4F16-A7B4-1533BB1F09E4}">
      <dgm:prSet/>
      <dgm:spPr/>
      <dgm:t>
        <a:bodyPr/>
        <a:lstStyle/>
        <a:p>
          <a:pPr algn="ctr"/>
          <a:r>
            <a:rPr lang="en-US" dirty="0"/>
            <a:t>Public</a:t>
          </a:r>
          <a:r>
            <a:rPr lang="en-US" baseline="0" dirty="0"/>
            <a:t> Lands and Natural Resources</a:t>
          </a:r>
        </a:p>
        <a:p>
          <a:pPr algn="ctr"/>
          <a:endParaRPr lang="en-US" baseline="0" dirty="0"/>
        </a:p>
        <a:p>
          <a:pPr algn="ctr"/>
          <a:r>
            <a:rPr lang="en-US" baseline="0" dirty="0"/>
            <a:t>Basic Materials</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dgm:t>
        <a:bodyPr/>
        <a:lstStyle/>
        <a:p>
          <a:r>
            <a:rPr lang="en-US"/>
            <a:t>2</a:t>
          </a:r>
          <a:endParaRPr lang="en-US" dirty="0"/>
        </a:p>
      </dgm:t>
    </dgm:pt>
    <dgm:pt modelId="{1D096F01-AEA8-401D-8348-98E9A81F3CE0}">
      <dgm:prSet/>
      <dgm:spPr/>
      <dgm:t>
        <a:bodyPr/>
        <a:lstStyle/>
        <a:p>
          <a:pPr algn="ctr"/>
          <a:r>
            <a:rPr lang="en-US" dirty="0"/>
            <a:t>Agriculture and Food</a:t>
          </a:r>
        </a:p>
        <a:p>
          <a:pPr algn="ctr"/>
          <a:endParaRPr lang="en-US" dirty="0"/>
        </a:p>
        <a:p>
          <a:pPr algn="ctr"/>
          <a:r>
            <a:rPr lang="en-US" dirty="0"/>
            <a:t>Consumer Defensive</a:t>
          </a:r>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dgm:t>
        <a:bodyPr/>
        <a:lstStyle/>
        <a:p>
          <a:r>
            <a:rPr lang="en-US"/>
            <a:t>3</a:t>
          </a:r>
          <a:endParaRPr lang="en-US" dirty="0"/>
        </a:p>
      </dgm:t>
    </dgm:pt>
    <dgm:pt modelId="{DE16CBB4-D3F4-44AD-8379-3A5D78B889D5}">
      <dgm:prSet/>
      <dgm:spPr/>
      <dgm:t>
        <a:bodyPr/>
        <a:lstStyle/>
        <a:p>
          <a:pPr algn="ctr"/>
          <a:r>
            <a:rPr lang="en-US" dirty="0"/>
            <a:t>Economics and Public Finance</a:t>
          </a:r>
        </a:p>
        <a:p>
          <a:pPr algn="ctr"/>
          <a:endParaRPr lang="en-US" dirty="0"/>
        </a:p>
        <a:p>
          <a:pPr algn="ctr"/>
          <a:r>
            <a:rPr lang="en-US" dirty="0"/>
            <a:t>Financial Services</a:t>
          </a:r>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dgm:t>
        <a:bodyPr/>
        <a:lstStyle/>
        <a:p>
          <a:r>
            <a:rPr lang="en-US"/>
            <a:t>4</a:t>
          </a:r>
          <a:endParaRPr lang="en-US" dirty="0"/>
        </a:p>
      </dgm:t>
    </dgm:pt>
    <dgm:pt modelId="{F7B81412-5EAE-488C-9259-0FA0EB0F090B}">
      <dgm:prSet/>
      <dgm:spPr/>
      <dgm:t>
        <a:bodyPr/>
        <a:lstStyle/>
        <a:p>
          <a:pPr algn="ctr"/>
          <a:r>
            <a:rPr lang="en-US" dirty="0"/>
            <a:t>Housing</a:t>
          </a:r>
          <a:r>
            <a:rPr lang="en-US" baseline="0" dirty="0"/>
            <a:t> and Community Development</a:t>
          </a:r>
        </a:p>
        <a:p>
          <a:pPr algn="ctr"/>
          <a:endParaRPr lang="en-US" baseline="0" dirty="0"/>
        </a:p>
        <a:p>
          <a:pPr algn="ctr"/>
          <a:r>
            <a:rPr lang="en-US" baseline="0" dirty="0"/>
            <a:t>Industrials</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dgm:t>
        <a:bodyPr/>
        <a:lstStyle/>
        <a:p>
          <a:r>
            <a:rPr lang="en-US"/>
            <a:t>5</a:t>
          </a:r>
          <a:endParaRPr lang="en-US" dirty="0"/>
        </a:p>
      </dgm:t>
    </dgm:pt>
    <dgm:pt modelId="{E747B322-AD76-403B-A585-AEEA5FA81CC8}">
      <dgm:prSet/>
      <dgm:spPr/>
      <dgm:t>
        <a:bodyPr/>
        <a:lstStyle/>
        <a:p>
          <a:pPr algn="ctr"/>
          <a:r>
            <a:rPr lang="en-US" dirty="0"/>
            <a:t>Water Resources Development</a:t>
          </a:r>
        </a:p>
        <a:p>
          <a:pPr algn="ctr"/>
          <a:endParaRPr lang="en-US" dirty="0"/>
        </a:p>
        <a:p>
          <a:pPr algn="ctr"/>
          <a:r>
            <a:rPr lang="en-US" dirty="0"/>
            <a:t>Utilities</a:t>
          </a:r>
        </a:p>
      </dgm:t>
    </dgm:pt>
    <dgm:pt modelId="{618CFF95-EF03-42B1-973B-2EDEB98F0532}" type="parTrans" cxnId="{81A999A8-2C3F-4E12-AAE1-E44DDCEDD80D}">
      <dgm:prSet/>
      <dgm:spPr/>
      <dgm:t>
        <a:bodyPr/>
        <a:lstStyle/>
        <a:p>
          <a:endParaRPr lang="en-US"/>
        </a:p>
      </dgm:t>
    </dgm:pt>
    <dgm:pt modelId="{B20A3C54-74E1-4C10-B145-802F2DAAA2E4}" type="sibTrans" cxnId="{81A999A8-2C3F-4E12-AAE1-E44DDCEDD80D}">
      <dgm:prSet phldrT="6" phldr="0"/>
      <dgm:spPr/>
      <dgm:t>
        <a:bodyPr/>
        <a:lstStyle/>
        <a:p>
          <a:r>
            <a:rPr lang="en-US"/>
            <a:t>6</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6"/>
      <dgm:spPr/>
    </dgm:pt>
    <dgm:pt modelId="{9C3A7F13-9585-42DF-AD32-B56F82B123C8}" type="pres">
      <dgm:prSet presAssocID="{C54063C4-24CD-4834-9424-53756AE38C6B}" presName="sibTransNodeCircle" presStyleLbl="alignNode1" presStyleIdx="0" presStyleCnt="12">
        <dgm:presLayoutVars>
          <dgm:chMax val="0"/>
          <dgm:bulletEnabled/>
        </dgm:presLayoutVars>
      </dgm:prSet>
      <dgm:spPr/>
    </dgm:pt>
    <dgm:pt modelId="{923B2301-552B-45D2-9EF0-53A10AA17FC6}" type="pres">
      <dgm:prSet presAssocID="{198ACE8E-34F4-43E6-BB2E-1809B1CC58DC}" presName="bottomLine" presStyleLbl="alignNode1" presStyleIdx="1" presStyleCnt="12">
        <dgm:presLayoutVars/>
      </dgm:prSet>
      <dgm:spPr/>
    </dgm:pt>
    <dgm:pt modelId="{1636F17A-F9E0-460B-890B-A46A6E583FD1}" type="pres">
      <dgm:prSet presAssocID="{198ACE8E-34F4-43E6-BB2E-1809B1CC58DC}" presName="nodeText" presStyleLbl="bgAccFollowNode1" presStyleIdx="0" presStyleCnt="6">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6"/>
      <dgm:spPr/>
    </dgm:pt>
    <dgm:pt modelId="{C08FC467-91FE-48BD-B243-273925C2B75A}" type="pres">
      <dgm:prSet presAssocID="{7DBF5CB5-29DD-4671-A0F3-981D48571500}" presName="sibTransNodeCircle" presStyleLbl="alignNode1" presStyleIdx="2" presStyleCnt="12">
        <dgm:presLayoutVars>
          <dgm:chMax val="0"/>
          <dgm:bulletEnabled/>
        </dgm:presLayoutVars>
      </dgm:prSet>
      <dgm:spPr/>
    </dgm:pt>
    <dgm:pt modelId="{DE393E47-CBB6-4D77-A342-C9AFD9FC8CB6}" type="pres">
      <dgm:prSet presAssocID="{0F6BA1FB-59E5-4F16-A7B4-1533BB1F09E4}" presName="bottomLine" presStyleLbl="alignNode1" presStyleIdx="3" presStyleCnt="12">
        <dgm:presLayoutVars/>
      </dgm:prSet>
      <dgm:spPr/>
    </dgm:pt>
    <dgm:pt modelId="{6209B655-7BD8-4C2E-802B-7A837190A817}" type="pres">
      <dgm:prSet presAssocID="{0F6BA1FB-59E5-4F16-A7B4-1533BB1F09E4}" presName="nodeText" presStyleLbl="bgAccFollowNode1" presStyleIdx="1" presStyleCnt="6">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6"/>
      <dgm:spPr/>
    </dgm:pt>
    <dgm:pt modelId="{4104A2F1-FB99-4C42-8067-46B8EEEC9610}" type="pres">
      <dgm:prSet presAssocID="{6088456C-4B73-4948-985C-DD954DEF44EF}" presName="sibTransNodeCircle" presStyleLbl="alignNode1" presStyleIdx="4" presStyleCnt="12">
        <dgm:presLayoutVars>
          <dgm:chMax val="0"/>
          <dgm:bulletEnabled/>
        </dgm:presLayoutVars>
      </dgm:prSet>
      <dgm:spPr/>
    </dgm:pt>
    <dgm:pt modelId="{2EB92C72-3528-4913-AFF6-FF0B4F338399}" type="pres">
      <dgm:prSet presAssocID="{1D096F01-AEA8-401D-8348-98E9A81F3CE0}" presName="bottomLine" presStyleLbl="alignNode1" presStyleIdx="5" presStyleCnt="12">
        <dgm:presLayoutVars/>
      </dgm:prSet>
      <dgm:spPr/>
    </dgm:pt>
    <dgm:pt modelId="{74E21D92-0946-4075-ABB7-F58F125D081F}" type="pres">
      <dgm:prSet presAssocID="{1D096F01-AEA8-401D-8348-98E9A81F3CE0}" presName="nodeText" presStyleLbl="bgAccFollowNode1" presStyleIdx="2" presStyleCnt="6">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6"/>
      <dgm:spPr/>
    </dgm:pt>
    <dgm:pt modelId="{AC6B335A-D8B4-46D8-93DE-B9EF1773F6AC}" type="pres">
      <dgm:prSet presAssocID="{C2728830-9A00-4764-A9F1-670DDF9E57B3}" presName="sibTransNodeCircle" presStyleLbl="alignNode1" presStyleIdx="6" presStyleCnt="12">
        <dgm:presLayoutVars>
          <dgm:chMax val="0"/>
          <dgm:bulletEnabled/>
        </dgm:presLayoutVars>
      </dgm:prSet>
      <dgm:spPr/>
    </dgm:pt>
    <dgm:pt modelId="{7B3E0A16-DB85-46CA-87D6-4D39F6DBFC52}" type="pres">
      <dgm:prSet presAssocID="{DE16CBB4-D3F4-44AD-8379-3A5D78B889D5}" presName="bottomLine" presStyleLbl="alignNode1" presStyleIdx="7" presStyleCnt="12">
        <dgm:presLayoutVars/>
      </dgm:prSet>
      <dgm:spPr/>
    </dgm:pt>
    <dgm:pt modelId="{B80B8360-3897-45DE-BD0A-F9CCC9BAC34F}" type="pres">
      <dgm:prSet presAssocID="{DE16CBB4-D3F4-44AD-8379-3A5D78B889D5}" presName="nodeText" presStyleLbl="bgAccFollowNode1" presStyleIdx="3" presStyleCnt="6">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6"/>
      <dgm:spPr/>
    </dgm:pt>
    <dgm:pt modelId="{06772805-3643-43C2-9C80-F43268C57C20}" type="pres">
      <dgm:prSet presAssocID="{32E76676-0672-4988-9FB1-308093FF8D5C}" presName="sibTransNodeCircle" presStyleLbl="alignNode1" presStyleIdx="8" presStyleCnt="12">
        <dgm:presLayoutVars>
          <dgm:chMax val="0"/>
          <dgm:bulletEnabled/>
        </dgm:presLayoutVars>
      </dgm:prSet>
      <dgm:spPr/>
    </dgm:pt>
    <dgm:pt modelId="{77F59A8B-7684-4E29-B44F-B0F96367FE70}" type="pres">
      <dgm:prSet presAssocID="{F7B81412-5EAE-488C-9259-0FA0EB0F090B}" presName="bottomLine" presStyleLbl="alignNode1" presStyleIdx="9" presStyleCnt="12">
        <dgm:presLayoutVars/>
      </dgm:prSet>
      <dgm:spPr/>
    </dgm:pt>
    <dgm:pt modelId="{80C8596E-ABE7-41A1-8A35-72244067CF90}" type="pres">
      <dgm:prSet presAssocID="{F7B81412-5EAE-488C-9259-0FA0EB0F090B}" presName="nodeText" presStyleLbl="bgAccFollowNode1" presStyleIdx="4" presStyleCnt="6">
        <dgm:presLayoutVars>
          <dgm:bulletEnabled val="1"/>
        </dgm:presLayoutVars>
      </dgm:prSet>
      <dgm:spPr/>
    </dgm:pt>
    <dgm:pt modelId="{958DC556-0270-40DC-9E3E-583EF3BCF709}" type="pres">
      <dgm:prSet presAssocID="{32E76676-0672-4988-9FB1-308093FF8D5C}" presName="sibTrans" presStyleCnt="0"/>
      <dgm:spPr/>
    </dgm:pt>
    <dgm:pt modelId="{A8890A29-F8AF-49E5-9089-FC9EB1318A78}" type="pres">
      <dgm:prSet presAssocID="{E747B322-AD76-403B-A585-AEEA5FA81CC8}" presName="compositeNode" presStyleCnt="0">
        <dgm:presLayoutVars>
          <dgm:bulletEnabled val="1"/>
        </dgm:presLayoutVars>
      </dgm:prSet>
      <dgm:spPr/>
    </dgm:pt>
    <dgm:pt modelId="{968430E2-617D-4428-BEE0-4A98D84D1B36}" type="pres">
      <dgm:prSet presAssocID="{E747B322-AD76-403B-A585-AEEA5FA81CC8}" presName="bgRect" presStyleLbl="bgAccFollowNode1" presStyleIdx="5" presStyleCnt="6"/>
      <dgm:spPr/>
    </dgm:pt>
    <dgm:pt modelId="{352E7F7E-067C-477D-94FF-3B3A851DDCDD}" type="pres">
      <dgm:prSet presAssocID="{B20A3C54-74E1-4C10-B145-802F2DAAA2E4}" presName="sibTransNodeCircle" presStyleLbl="alignNode1" presStyleIdx="10" presStyleCnt="12">
        <dgm:presLayoutVars>
          <dgm:chMax val="0"/>
          <dgm:bulletEnabled/>
        </dgm:presLayoutVars>
      </dgm:prSet>
      <dgm:spPr/>
    </dgm:pt>
    <dgm:pt modelId="{03E7A88E-FCFB-4A5A-9B3B-27F64D569F20}" type="pres">
      <dgm:prSet presAssocID="{E747B322-AD76-403B-A585-AEEA5FA81CC8}" presName="bottomLine" presStyleLbl="alignNode1" presStyleIdx="11" presStyleCnt="12">
        <dgm:presLayoutVars/>
      </dgm:prSet>
      <dgm:spPr/>
    </dgm:pt>
    <dgm:pt modelId="{C9DA6602-991F-4729-B1A6-89A4C933B494}" type="pres">
      <dgm:prSet presAssocID="{E747B322-AD76-403B-A585-AEEA5FA81CC8}" presName="nodeText" presStyleLbl="bgAccFollowNode1" presStyleIdx="5" presStyleCnt="6">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884BBB93-837A-4ACE-A4D0-171E7FCB6AE8}" type="presOf" srcId="{E747B322-AD76-403B-A585-AEEA5FA81CC8}" destId="{C9DA6602-991F-4729-B1A6-89A4C933B494}" srcOrd="1" destOrd="0" presId="urn:microsoft.com/office/officeart/2016/7/layout/BasicLinearProcessNumbered#1"/>
    <dgm:cxn modelId="{81A999A8-2C3F-4E12-AAE1-E44DDCEDD80D}" srcId="{0F5B3066-540F-4606-ADEC-65EB1C3E9627}" destId="{E747B322-AD76-403B-A585-AEEA5FA81CC8}" srcOrd="5" destOrd="0" parTransId="{618CFF95-EF03-42B1-973B-2EDEB98F0532}" sibTransId="{B20A3C54-74E1-4C10-B145-802F2DAAA2E4}"/>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4D66D7C4-5455-4567-92E0-0D4C07111008}" type="presOf" srcId="{E747B322-AD76-403B-A585-AEEA5FA81CC8}" destId="{968430E2-617D-4428-BEE0-4A98D84D1B36}" srcOrd="0" destOrd="0" presId="urn:microsoft.com/office/officeart/2016/7/layout/BasicLinearProcessNumbered#1"/>
    <dgm:cxn modelId="{8CB3EED4-728A-4D4F-ACB4-5DD629623D8A}" type="presOf" srcId="{198ACE8E-34F4-43E6-BB2E-1809B1CC58DC}" destId="{1636F17A-F9E0-460B-890B-A46A6E583FD1}" srcOrd="1" destOrd="0" presId="urn:microsoft.com/office/officeart/2016/7/layout/BasicLinearProcessNumbered#1"/>
    <dgm:cxn modelId="{108DA1D6-BE58-4B63-B2BF-CC3F1A4A3129}" type="presOf" srcId="{B20A3C54-74E1-4C10-B145-802F2DAAA2E4}" destId="{352E7F7E-067C-477D-94FF-3B3A851DDCDD}" srcOrd="0"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 modelId="{13CE48C6-2AD8-46B6-9937-D7191E476092}" type="presParOf" srcId="{869C0C7E-BD0C-4E5F-8D96-6B8EEC39B952}" destId="{958DC556-0270-40DC-9E3E-583EF3BCF709}" srcOrd="9" destOrd="0" presId="urn:microsoft.com/office/officeart/2016/7/layout/BasicLinearProcessNumbered#1"/>
    <dgm:cxn modelId="{BBC2F8ED-56DF-4911-9ACF-9E81A3F51644}" type="presParOf" srcId="{869C0C7E-BD0C-4E5F-8D96-6B8EEC39B952}" destId="{A8890A29-F8AF-49E5-9089-FC9EB1318A78}" srcOrd="10" destOrd="0" presId="urn:microsoft.com/office/officeart/2016/7/layout/BasicLinearProcessNumbered#1"/>
    <dgm:cxn modelId="{36EC6948-4EC5-4C57-8372-0BD41FCD26B0}" type="presParOf" srcId="{A8890A29-F8AF-49E5-9089-FC9EB1318A78}" destId="{968430E2-617D-4428-BEE0-4A98D84D1B36}" srcOrd="0" destOrd="0" presId="urn:microsoft.com/office/officeart/2016/7/layout/BasicLinearProcessNumbered#1"/>
    <dgm:cxn modelId="{635CECD2-64D7-4AEA-8257-379EE5E21FB8}" type="presParOf" srcId="{A8890A29-F8AF-49E5-9089-FC9EB1318A78}" destId="{352E7F7E-067C-477D-94FF-3B3A851DDCDD}" srcOrd="1" destOrd="0" presId="urn:microsoft.com/office/officeart/2016/7/layout/BasicLinearProcessNumbered#1"/>
    <dgm:cxn modelId="{C9724D28-2F21-41CD-B3AF-BBCF6B111EA1}" type="presParOf" srcId="{A8890A29-F8AF-49E5-9089-FC9EB1318A78}" destId="{03E7A88E-FCFB-4A5A-9B3B-27F64D569F20}" srcOrd="2" destOrd="0" presId="urn:microsoft.com/office/officeart/2016/7/layout/BasicLinearProcessNumbered#1"/>
    <dgm:cxn modelId="{54145BCC-B823-488F-903F-DB1B2C19CFFE}" type="presParOf" srcId="{A8890A29-F8AF-49E5-9089-FC9EB1318A78}" destId="{C9DA6602-991F-4729-B1A6-89A4C933B494}"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1244" y="415141"/>
          <a:ext cx="1568164" cy="21954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b="0" i="0" u="none" kern="1200" dirty="0"/>
            <a:t>Health</a:t>
          </a:r>
        </a:p>
        <a:p>
          <a:pPr marL="0" lvl="0" indent="0" algn="ctr" defTabSz="488950">
            <a:lnSpc>
              <a:spcPct val="90000"/>
            </a:lnSpc>
            <a:spcBef>
              <a:spcPct val="0"/>
            </a:spcBef>
            <a:spcAft>
              <a:spcPct val="35000"/>
            </a:spcAft>
            <a:buNone/>
          </a:pPr>
          <a:endParaRPr lang="en-US" sz="1100" b="0" i="0" u="none" kern="1200" dirty="0"/>
        </a:p>
        <a:p>
          <a:pPr marL="0" lvl="0" indent="0" algn="ctr" defTabSz="488950">
            <a:lnSpc>
              <a:spcPct val="90000"/>
            </a:lnSpc>
            <a:spcBef>
              <a:spcPct val="0"/>
            </a:spcBef>
            <a:spcAft>
              <a:spcPct val="35000"/>
            </a:spcAft>
            <a:buNone/>
          </a:pPr>
          <a:r>
            <a:rPr lang="en-US" sz="1100" b="0" i="0" u="none" kern="1200" dirty="0"/>
            <a:t>Healthcare</a:t>
          </a:r>
          <a:endParaRPr lang="en-US" sz="1100" kern="1200" dirty="0"/>
        </a:p>
      </dsp:txBody>
      <dsp:txXfrm>
        <a:off x="1244" y="1249405"/>
        <a:ext cx="1568164" cy="1317258"/>
      </dsp:txXfrm>
    </dsp:sp>
    <dsp:sp modelId="{9C3A7F13-9585-42DF-AD32-B56F82B123C8}">
      <dsp:nvSpPr>
        <dsp:cNvPr id="0" name=""/>
        <dsp:cNvSpPr/>
      </dsp:nvSpPr>
      <dsp:spPr>
        <a:xfrm>
          <a:off x="456012" y="634684"/>
          <a:ext cx="658629" cy="65862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1</a:t>
          </a:r>
          <a:endParaRPr lang="en-US" sz="3100" kern="1200" dirty="0"/>
        </a:p>
      </dsp:txBody>
      <dsp:txXfrm>
        <a:off x="552466" y="731138"/>
        <a:ext cx="465721" cy="465721"/>
      </dsp:txXfrm>
    </dsp:sp>
    <dsp:sp modelId="{923B2301-552B-45D2-9EF0-53A10AA17FC6}">
      <dsp:nvSpPr>
        <dsp:cNvPr id="0" name=""/>
        <dsp:cNvSpPr/>
      </dsp:nvSpPr>
      <dsp:spPr>
        <a:xfrm>
          <a:off x="1244" y="2610500"/>
          <a:ext cx="1568164"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2F7283A-0FC3-4AF1-AA94-0270DC0B1C33}">
      <dsp:nvSpPr>
        <dsp:cNvPr id="0" name=""/>
        <dsp:cNvSpPr/>
      </dsp:nvSpPr>
      <dsp:spPr>
        <a:xfrm>
          <a:off x="1726225" y="415141"/>
          <a:ext cx="1568164" cy="219543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Public</a:t>
          </a:r>
          <a:r>
            <a:rPr lang="en-US" sz="1100" kern="1200" baseline="0" dirty="0"/>
            <a:t> Lands and Natural Resources</a:t>
          </a:r>
        </a:p>
        <a:p>
          <a:pPr marL="0" lvl="0" indent="0" algn="ctr" defTabSz="488950">
            <a:lnSpc>
              <a:spcPct val="90000"/>
            </a:lnSpc>
            <a:spcBef>
              <a:spcPct val="0"/>
            </a:spcBef>
            <a:spcAft>
              <a:spcPct val="35000"/>
            </a:spcAft>
            <a:buNone/>
          </a:pPr>
          <a:endParaRPr lang="en-US" sz="1100" kern="1200" baseline="0" dirty="0"/>
        </a:p>
        <a:p>
          <a:pPr marL="0" lvl="0" indent="0" algn="ctr" defTabSz="488950">
            <a:lnSpc>
              <a:spcPct val="90000"/>
            </a:lnSpc>
            <a:spcBef>
              <a:spcPct val="0"/>
            </a:spcBef>
            <a:spcAft>
              <a:spcPct val="35000"/>
            </a:spcAft>
            <a:buNone/>
          </a:pPr>
          <a:r>
            <a:rPr lang="en-US" sz="1100" kern="1200" baseline="0" dirty="0"/>
            <a:t>Basic Materials</a:t>
          </a:r>
          <a:endParaRPr lang="en-US" sz="1100" kern="1200" dirty="0"/>
        </a:p>
      </dsp:txBody>
      <dsp:txXfrm>
        <a:off x="1726225" y="1249405"/>
        <a:ext cx="1568164" cy="1317258"/>
      </dsp:txXfrm>
    </dsp:sp>
    <dsp:sp modelId="{C08FC467-91FE-48BD-B243-273925C2B75A}">
      <dsp:nvSpPr>
        <dsp:cNvPr id="0" name=""/>
        <dsp:cNvSpPr/>
      </dsp:nvSpPr>
      <dsp:spPr>
        <a:xfrm>
          <a:off x="2180993" y="634684"/>
          <a:ext cx="658629" cy="65862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2</a:t>
          </a:r>
          <a:endParaRPr lang="en-US" sz="3100" kern="1200" dirty="0"/>
        </a:p>
      </dsp:txBody>
      <dsp:txXfrm>
        <a:off x="2277447" y="731138"/>
        <a:ext cx="465721" cy="465721"/>
      </dsp:txXfrm>
    </dsp:sp>
    <dsp:sp modelId="{DE393E47-CBB6-4D77-A342-C9AFD9FC8CB6}">
      <dsp:nvSpPr>
        <dsp:cNvPr id="0" name=""/>
        <dsp:cNvSpPr/>
      </dsp:nvSpPr>
      <dsp:spPr>
        <a:xfrm>
          <a:off x="1726225" y="2610500"/>
          <a:ext cx="1568164"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5DA272C-701A-4327-802B-15E4D04DF389}">
      <dsp:nvSpPr>
        <dsp:cNvPr id="0" name=""/>
        <dsp:cNvSpPr/>
      </dsp:nvSpPr>
      <dsp:spPr>
        <a:xfrm>
          <a:off x="3451207" y="415141"/>
          <a:ext cx="1568164" cy="219543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Agriculture and Food</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Consumer Defensive</a:t>
          </a:r>
        </a:p>
      </dsp:txBody>
      <dsp:txXfrm>
        <a:off x="3451207" y="1249405"/>
        <a:ext cx="1568164" cy="1317258"/>
      </dsp:txXfrm>
    </dsp:sp>
    <dsp:sp modelId="{4104A2F1-FB99-4C42-8067-46B8EEEC9610}">
      <dsp:nvSpPr>
        <dsp:cNvPr id="0" name=""/>
        <dsp:cNvSpPr/>
      </dsp:nvSpPr>
      <dsp:spPr>
        <a:xfrm>
          <a:off x="3905974" y="634684"/>
          <a:ext cx="658629" cy="65862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3</a:t>
          </a:r>
          <a:endParaRPr lang="en-US" sz="3100" kern="1200" dirty="0"/>
        </a:p>
      </dsp:txBody>
      <dsp:txXfrm>
        <a:off x="4002428" y="731138"/>
        <a:ext cx="465721" cy="465721"/>
      </dsp:txXfrm>
    </dsp:sp>
    <dsp:sp modelId="{2EB92C72-3528-4913-AFF6-FF0B4F338399}">
      <dsp:nvSpPr>
        <dsp:cNvPr id="0" name=""/>
        <dsp:cNvSpPr/>
      </dsp:nvSpPr>
      <dsp:spPr>
        <a:xfrm>
          <a:off x="3451207" y="2610500"/>
          <a:ext cx="1568164"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49A837B-0FA3-4970-A9F9-3BD236350D3D}">
      <dsp:nvSpPr>
        <dsp:cNvPr id="0" name=""/>
        <dsp:cNvSpPr/>
      </dsp:nvSpPr>
      <dsp:spPr>
        <a:xfrm>
          <a:off x="5176188" y="415141"/>
          <a:ext cx="1568164" cy="219543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Economics and Public Finance</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Financial Services</a:t>
          </a:r>
        </a:p>
      </dsp:txBody>
      <dsp:txXfrm>
        <a:off x="5176188" y="1249405"/>
        <a:ext cx="1568164" cy="1317258"/>
      </dsp:txXfrm>
    </dsp:sp>
    <dsp:sp modelId="{AC6B335A-D8B4-46D8-93DE-B9EF1773F6AC}">
      <dsp:nvSpPr>
        <dsp:cNvPr id="0" name=""/>
        <dsp:cNvSpPr/>
      </dsp:nvSpPr>
      <dsp:spPr>
        <a:xfrm>
          <a:off x="5630956" y="634684"/>
          <a:ext cx="658629" cy="658629"/>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4</a:t>
          </a:r>
          <a:endParaRPr lang="en-US" sz="3100" kern="1200" dirty="0"/>
        </a:p>
      </dsp:txBody>
      <dsp:txXfrm>
        <a:off x="5727410" y="731138"/>
        <a:ext cx="465721" cy="465721"/>
      </dsp:txXfrm>
    </dsp:sp>
    <dsp:sp modelId="{7B3E0A16-DB85-46CA-87D6-4D39F6DBFC52}">
      <dsp:nvSpPr>
        <dsp:cNvPr id="0" name=""/>
        <dsp:cNvSpPr/>
      </dsp:nvSpPr>
      <dsp:spPr>
        <a:xfrm>
          <a:off x="5176188" y="2610500"/>
          <a:ext cx="1568164"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795DD00-81CA-4D89-AAC9-9CB098B4E837}">
      <dsp:nvSpPr>
        <dsp:cNvPr id="0" name=""/>
        <dsp:cNvSpPr/>
      </dsp:nvSpPr>
      <dsp:spPr>
        <a:xfrm>
          <a:off x="6901169" y="415141"/>
          <a:ext cx="1568164" cy="219543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Housing</a:t>
          </a:r>
          <a:r>
            <a:rPr lang="en-US" sz="1100" kern="1200" baseline="0" dirty="0"/>
            <a:t> and Community Development</a:t>
          </a:r>
        </a:p>
        <a:p>
          <a:pPr marL="0" lvl="0" indent="0" algn="ctr" defTabSz="488950">
            <a:lnSpc>
              <a:spcPct val="90000"/>
            </a:lnSpc>
            <a:spcBef>
              <a:spcPct val="0"/>
            </a:spcBef>
            <a:spcAft>
              <a:spcPct val="35000"/>
            </a:spcAft>
            <a:buNone/>
          </a:pPr>
          <a:endParaRPr lang="en-US" sz="1100" kern="1200" baseline="0" dirty="0"/>
        </a:p>
        <a:p>
          <a:pPr marL="0" lvl="0" indent="0" algn="ctr" defTabSz="488950">
            <a:lnSpc>
              <a:spcPct val="90000"/>
            </a:lnSpc>
            <a:spcBef>
              <a:spcPct val="0"/>
            </a:spcBef>
            <a:spcAft>
              <a:spcPct val="35000"/>
            </a:spcAft>
            <a:buNone/>
          </a:pPr>
          <a:r>
            <a:rPr lang="en-US" sz="1100" kern="1200" baseline="0" dirty="0"/>
            <a:t>Industrials</a:t>
          </a:r>
          <a:endParaRPr lang="en-US" sz="1100" kern="1200" dirty="0"/>
        </a:p>
      </dsp:txBody>
      <dsp:txXfrm>
        <a:off x="6901169" y="1249405"/>
        <a:ext cx="1568164" cy="1317258"/>
      </dsp:txXfrm>
    </dsp:sp>
    <dsp:sp modelId="{06772805-3643-43C2-9C80-F43268C57C20}">
      <dsp:nvSpPr>
        <dsp:cNvPr id="0" name=""/>
        <dsp:cNvSpPr/>
      </dsp:nvSpPr>
      <dsp:spPr>
        <a:xfrm>
          <a:off x="7355937" y="634684"/>
          <a:ext cx="658629" cy="658629"/>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5</a:t>
          </a:r>
          <a:endParaRPr lang="en-US" sz="3100" kern="1200" dirty="0"/>
        </a:p>
      </dsp:txBody>
      <dsp:txXfrm>
        <a:off x="7452391" y="731138"/>
        <a:ext cx="465721" cy="465721"/>
      </dsp:txXfrm>
    </dsp:sp>
    <dsp:sp modelId="{77F59A8B-7684-4E29-B44F-B0F96367FE70}">
      <dsp:nvSpPr>
        <dsp:cNvPr id="0" name=""/>
        <dsp:cNvSpPr/>
      </dsp:nvSpPr>
      <dsp:spPr>
        <a:xfrm>
          <a:off x="6901169" y="2610500"/>
          <a:ext cx="1568164"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68430E2-617D-4428-BEE0-4A98D84D1B36}">
      <dsp:nvSpPr>
        <dsp:cNvPr id="0" name=""/>
        <dsp:cNvSpPr/>
      </dsp:nvSpPr>
      <dsp:spPr>
        <a:xfrm>
          <a:off x="8626150" y="415141"/>
          <a:ext cx="1568164" cy="21954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Water Resources Development</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Utilities</a:t>
          </a:r>
        </a:p>
      </dsp:txBody>
      <dsp:txXfrm>
        <a:off x="8626150" y="1249405"/>
        <a:ext cx="1568164" cy="1317258"/>
      </dsp:txXfrm>
    </dsp:sp>
    <dsp:sp modelId="{352E7F7E-067C-477D-94FF-3B3A851DDCDD}">
      <dsp:nvSpPr>
        <dsp:cNvPr id="0" name=""/>
        <dsp:cNvSpPr/>
      </dsp:nvSpPr>
      <dsp:spPr>
        <a:xfrm>
          <a:off x="9080918" y="634684"/>
          <a:ext cx="658629" cy="65862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177372" y="731138"/>
        <a:ext cx="465721" cy="465721"/>
      </dsp:txXfrm>
    </dsp:sp>
    <dsp:sp modelId="{03E7A88E-FCFB-4A5A-9B3B-27F64D569F20}">
      <dsp:nvSpPr>
        <dsp:cNvPr id="0" name=""/>
        <dsp:cNvSpPr/>
      </dsp:nvSpPr>
      <dsp:spPr>
        <a:xfrm>
          <a:off x="8626150" y="2610500"/>
          <a:ext cx="1568164"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4/26/2022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enatestockwatcher.com/"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stockmonitor.com/"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ongress.gov/"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govtrack.us/"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Analysis of Senator Financial Bias</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Tim Coca</a:t>
            </a:r>
          </a:p>
          <a:p>
            <a:r>
              <a:rPr lang="en-US" dirty="0">
                <a:solidFill>
                  <a:srgbClr val="FFFFFF"/>
                </a:solidFill>
              </a:rPr>
              <a:t>DDA6 NSS</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a:xfrm>
            <a:off x="5933" y="5889"/>
            <a:ext cx="12192000" cy="6858000"/>
          </a:xfrm>
        </p:spPr>
      </p:pic>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10</a:t>
            </a:fld>
            <a:endParaRPr lang="en-US" dirty="0">
              <a:latin typeface="Calibri" panose="020F0502020204030204"/>
            </a:endParaRPr>
          </a:p>
        </p:txBody>
      </p:sp>
      <p:pic>
        <p:nvPicPr>
          <p:cNvPr id="12" name="Picture 11" descr="Table&#10;&#10;Description automatically generated">
            <a:extLst>
              <a:ext uri="{FF2B5EF4-FFF2-40B4-BE49-F238E27FC236}">
                <a16:creationId xmlns:a16="http://schemas.microsoft.com/office/drawing/2014/main" id="{7A790045-08FC-444D-9484-F6B216510FA5}"/>
              </a:ext>
            </a:extLst>
          </p:cNvPr>
          <p:cNvPicPr>
            <a:picLocks noChangeAspect="1"/>
          </p:cNvPicPr>
          <p:nvPr/>
        </p:nvPicPr>
        <p:blipFill>
          <a:blip r:embed="rId3"/>
          <a:stretch>
            <a:fillRect/>
          </a:stretch>
        </p:blipFill>
        <p:spPr>
          <a:xfrm>
            <a:off x="2373415" y="606103"/>
            <a:ext cx="7445169" cy="5645793"/>
          </a:xfrm>
          <a:prstGeom prst="rect">
            <a:avLst/>
          </a:prstGeom>
        </p:spPr>
      </p:pic>
    </p:spTree>
    <p:extLst>
      <p:ext uri="{BB962C8B-B14F-4D97-AF65-F5344CB8AC3E}">
        <p14:creationId xmlns:p14="http://schemas.microsoft.com/office/powerpoint/2010/main" val="102613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ctrTitle"/>
          </p:nvPr>
        </p:nvSpPr>
        <p:spPr>
          <a:xfrm>
            <a:off x="6807627" y="1255634"/>
            <a:ext cx="4302387" cy="1914526"/>
          </a:xfrm>
        </p:spPr>
        <p:txBody>
          <a:bodyPr vert="horz" lIns="91440" tIns="45720" rIns="91440" bIns="45720" rtlCol="0" anchor="ctr">
            <a:normAutofit fontScale="90000"/>
          </a:bodyPr>
          <a:lstStyle/>
          <a:p>
            <a:r>
              <a:rPr lang="en-US" kern="1200" dirty="0">
                <a:solidFill>
                  <a:schemeClr val="tx1"/>
                </a:solidFill>
                <a:latin typeface="+mj-lt"/>
                <a:ea typeface="+mj-ea"/>
                <a:cs typeface="+mj-cs"/>
              </a:rPr>
              <a:t>Methodology</a:t>
            </a:r>
            <a:br>
              <a:rPr lang="en-US" kern="1200" dirty="0">
                <a:solidFill>
                  <a:schemeClr val="tx1"/>
                </a:solidFill>
                <a:latin typeface="+mj-lt"/>
                <a:ea typeface="+mj-ea"/>
                <a:cs typeface="+mj-cs"/>
              </a:rPr>
            </a:br>
            <a:r>
              <a:rPr lang="en-US" sz="3600" kern="1200" dirty="0">
                <a:solidFill>
                  <a:schemeClr val="tx1"/>
                </a:solidFill>
                <a:latin typeface="+mj-lt"/>
                <a:ea typeface="+mj-ea"/>
                <a:cs typeface="+mj-cs"/>
              </a:rPr>
              <a:t>Final Product (For Now)</a:t>
            </a:r>
            <a:br>
              <a:rPr lang="en-US" kern="1200" dirty="0">
                <a:solidFill>
                  <a:schemeClr val="tx1"/>
                </a:solidFill>
                <a:latin typeface="+mj-lt"/>
                <a:ea typeface="+mj-ea"/>
                <a:cs typeface="+mj-cs"/>
              </a:rPr>
            </a:br>
            <a:r>
              <a:rPr lang="en-US" sz="2400" kern="1200" dirty="0">
                <a:solidFill>
                  <a:schemeClr val="tx1"/>
                </a:solidFill>
                <a:latin typeface="+mj-lt"/>
                <a:ea typeface="+mj-ea"/>
                <a:cs typeface="+mj-cs"/>
              </a:rPr>
              <a:t>Stocks Relevant to Roll Call Vote</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4294967295"/>
          </p:nvPr>
        </p:nvSpPr>
        <p:spPr>
          <a:xfrm>
            <a:off x="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4294967295"/>
          </p:nvPr>
        </p:nvSpPr>
        <p:spPr>
          <a:xfrm>
            <a:off x="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4294967295"/>
          </p:nvPr>
        </p:nvSpPr>
        <p:spPr>
          <a:xfrm>
            <a:off x="94488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11</a:t>
            </a:fld>
            <a:endParaRPr kumimoji="0" lang="en-US" b="0" i="0" u="none" strike="noStrike" normalizeH="0" noProof="0">
              <a:ln>
                <a:noFill/>
              </a:ln>
              <a:solidFill>
                <a:prstClr val="black">
                  <a:tint val="75000"/>
                </a:prstClr>
              </a:solidFill>
              <a:effectLst/>
              <a:uLnTx/>
              <a:uFillTx/>
            </a:endParaRPr>
          </a:p>
        </p:txBody>
      </p:sp>
      <p:pic>
        <p:nvPicPr>
          <p:cNvPr id="8" name="Picture 7" descr="Table&#10;&#10;Description automatically generated">
            <a:extLst>
              <a:ext uri="{FF2B5EF4-FFF2-40B4-BE49-F238E27FC236}">
                <a16:creationId xmlns:a16="http://schemas.microsoft.com/office/drawing/2014/main" id="{C1744CA7-7FF7-494C-99D0-535CDEB6E615}"/>
              </a:ext>
            </a:extLst>
          </p:cNvPr>
          <p:cNvPicPr>
            <a:picLocks noChangeAspect="1"/>
          </p:cNvPicPr>
          <p:nvPr/>
        </p:nvPicPr>
        <p:blipFill>
          <a:blip r:embed="rId2"/>
          <a:stretch>
            <a:fillRect/>
          </a:stretch>
        </p:blipFill>
        <p:spPr>
          <a:xfrm>
            <a:off x="0" y="-3332"/>
            <a:ext cx="6920444" cy="4432458"/>
          </a:xfrm>
          <a:prstGeom prst="rect">
            <a:avLst/>
          </a:prstGeom>
        </p:spPr>
      </p:pic>
      <p:sp>
        <p:nvSpPr>
          <p:cNvPr id="21" name="Content Placeholder 3">
            <a:extLst>
              <a:ext uri="{FF2B5EF4-FFF2-40B4-BE49-F238E27FC236}">
                <a16:creationId xmlns:a16="http://schemas.microsoft.com/office/drawing/2014/main" id="{9CA12056-A1AB-409C-BC30-4C15C63C0271}"/>
              </a:ext>
            </a:extLst>
          </p:cNvPr>
          <p:cNvSpPr txBox="1">
            <a:spLocks/>
          </p:cNvSpPr>
          <p:nvPr/>
        </p:nvSpPr>
        <p:spPr>
          <a:xfrm>
            <a:off x="6920443" y="3346723"/>
            <a:ext cx="4289964" cy="24365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column ‘Relevant Stocks Owned’ contains a list of stocks which:</a:t>
            </a:r>
          </a:p>
          <a:p>
            <a:pPr lvl="1"/>
            <a:r>
              <a:rPr lang="en-US" sz="1600" dirty="0"/>
              <a:t>Are owned by the corresponding senator</a:t>
            </a:r>
          </a:p>
          <a:p>
            <a:pPr lvl="1"/>
            <a:r>
              <a:rPr lang="en-US" sz="1600" dirty="0"/>
              <a:t>Correspond to the relevant sector and, by extension, the relevant legislation</a:t>
            </a:r>
          </a:p>
          <a:p>
            <a:pPr lvl="1"/>
            <a:endParaRPr lang="en-US" sz="1600" dirty="0"/>
          </a:p>
          <a:p>
            <a:pPr lvl="1"/>
            <a:endParaRPr lang="en-US" sz="1600" dirty="0"/>
          </a:p>
        </p:txBody>
      </p:sp>
    </p:spTree>
    <p:extLst>
      <p:ext uri="{BB962C8B-B14F-4D97-AF65-F5344CB8AC3E}">
        <p14:creationId xmlns:p14="http://schemas.microsoft.com/office/powerpoint/2010/main" val="137147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Moving Forward…</a:t>
            </a:r>
            <a:endParaRPr lang="en-US" dirty="0"/>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Content Placeholder 3">
            <a:extLst>
              <a:ext uri="{FF2B5EF4-FFF2-40B4-BE49-F238E27FC236}">
                <a16:creationId xmlns:a16="http://schemas.microsoft.com/office/drawing/2014/main" id="{20F519EC-E396-4701-B7E4-DE4E268F1AAE}"/>
              </a:ext>
            </a:extLst>
          </p:cNvPr>
          <p:cNvSpPr txBox="1">
            <a:spLocks/>
          </p:cNvSpPr>
          <p:nvPr/>
        </p:nvSpPr>
        <p:spPr>
          <a:xfrm>
            <a:off x="5307848" y="1399032"/>
            <a:ext cx="6045952" cy="49573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 hope to create a dashboard that can vizualize the data I’ve created and provide more insights including:</a:t>
            </a:r>
          </a:p>
          <a:p>
            <a:pPr lvl="1"/>
            <a:r>
              <a:rPr lang="en-US" sz="1400" dirty="0"/>
              <a:t>Which party/individual senator has the most occurrences of votes with financial bias?</a:t>
            </a:r>
          </a:p>
          <a:p>
            <a:pPr lvl="1"/>
            <a:r>
              <a:rPr lang="en-US" sz="1400" dirty="0"/>
              <a:t>A measure of how chronologically near (before or after) the roll call vote is to the buying or selling of the stock</a:t>
            </a:r>
          </a:p>
          <a:p>
            <a:pPr lvl="1"/>
            <a:r>
              <a:rPr lang="en-US" sz="1400" dirty="0"/>
              <a:t>A retrieval method that shows a line graph of the value for the stock in question</a:t>
            </a:r>
          </a:p>
          <a:p>
            <a:r>
              <a:rPr lang="en-US" sz="1800" dirty="0"/>
              <a:t>As mentioned earlier, I would like observe similar correlations between campaign contributions and senators’ ties to the group making the contribution</a:t>
            </a:r>
          </a:p>
          <a:p>
            <a:r>
              <a:rPr lang="en-US" sz="1800" dirty="0"/>
              <a:t>All the data I pulled for the Senate is available in very much the same format for the House. Given time, I will expand the analysis to members of the House as well</a:t>
            </a:r>
          </a:p>
          <a:p>
            <a:r>
              <a:rPr lang="en-US" sz="1800" dirty="0"/>
              <a:t>Using NLP, it would be interesting to look at any corporations that are directly named in the text of the legislation and compile similar data connecting a lawmaker’s vote to stock owned by said lawmaker in the company named</a:t>
            </a:r>
          </a:p>
          <a:p>
            <a:endParaRPr lang="en-US" sz="1800" dirty="0"/>
          </a:p>
          <a:p>
            <a:pPr lvl="1"/>
            <a:endParaRPr lang="en-US" sz="1400" dirty="0"/>
          </a:p>
          <a:p>
            <a:pPr lvl="1"/>
            <a:endParaRPr lang="en-US" sz="1400" dirty="0"/>
          </a:p>
        </p:txBody>
      </p:sp>
    </p:spTree>
    <p:extLst>
      <p:ext uri="{BB962C8B-B14F-4D97-AF65-F5344CB8AC3E}">
        <p14:creationId xmlns:p14="http://schemas.microsoft.com/office/powerpoint/2010/main" val="55160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dirty="0"/>
              <a:t>My aim is to continue developing this resource (both in the week to come as well as continued work long after) and have it be used by voters as well as people looking to become more informed about their representatives’ decisions.</a:t>
            </a:r>
            <a:endParaRPr lang="en-US" sz="2400" dirty="0"/>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br>
              <a:rPr lang="en-US" dirty="0"/>
            </a:br>
            <a:br>
              <a:rPr lang="en-US" dirty="0"/>
            </a:br>
            <a:r>
              <a:rPr lang="en-US" sz="4000" dirty="0"/>
              <a:t>Any Questions?</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14</a:t>
            </a:fld>
            <a:endParaRPr lang="en-US" noProof="0" dirty="0"/>
          </a:p>
        </p:txBody>
      </p:sp>
      <p:pic>
        <p:nvPicPr>
          <p:cNvPr id="9" name="Content Placeholder 8" descr="Email outline">
            <a:extLst>
              <a:ext uri="{FF2B5EF4-FFF2-40B4-BE49-F238E27FC236}">
                <a16:creationId xmlns:a16="http://schemas.microsoft.com/office/drawing/2014/main" id="{6A48D2A3-0FE5-49E2-8ED7-1BCEA8432A6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019049" y="2252777"/>
            <a:ext cx="475628" cy="475628"/>
          </a:xfrm>
        </p:spPr>
      </p:pic>
      <p:sp>
        <p:nvSpPr>
          <p:cNvPr id="10" name="TextBox 9">
            <a:extLst>
              <a:ext uri="{FF2B5EF4-FFF2-40B4-BE49-F238E27FC236}">
                <a16:creationId xmlns:a16="http://schemas.microsoft.com/office/drawing/2014/main" id="{46AD1242-1325-4CDA-BBB9-4703DE91D8A7}"/>
              </a:ext>
            </a:extLst>
          </p:cNvPr>
          <p:cNvSpPr txBox="1"/>
          <p:nvPr/>
        </p:nvSpPr>
        <p:spPr>
          <a:xfrm>
            <a:off x="7525030" y="2304960"/>
            <a:ext cx="3831818" cy="2031325"/>
          </a:xfrm>
          <a:prstGeom prst="rect">
            <a:avLst/>
          </a:prstGeom>
          <a:noFill/>
        </p:spPr>
        <p:txBody>
          <a:bodyPr wrap="none" rtlCol="0">
            <a:spAutoFit/>
          </a:bodyPr>
          <a:lstStyle/>
          <a:p>
            <a:r>
              <a:rPr lang="en-US" dirty="0"/>
              <a:t>cocatimothy@gmail.com</a:t>
            </a:r>
          </a:p>
          <a:p>
            <a:endParaRPr lang="en-US" dirty="0"/>
          </a:p>
          <a:p>
            <a:endParaRPr lang="en-US" sz="1800" u="none" strike="noStrike" dirty="0">
              <a:solidFill>
                <a:srgbClr val="000000"/>
              </a:solidFill>
              <a:effectLst/>
              <a:latin typeface="Assistant Light" pitchFamily="2" charset="-79"/>
              <a:ea typeface="Assistant Light" pitchFamily="2" charset="-79"/>
            </a:endParaRPr>
          </a:p>
          <a:p>
            <a:r>
              <a:rPr lang="en-US" sz="1800" u="none" strike="noStrike" dirty="0">
                <a:solidFill>
                  <a:srgbClr val="000000"/>
                </a:solidFill>
                <a:effectLst/>
                <a:ea typeface="Assistant Light" pitchFamily="2" charset="-79"/>
              </a:rPr>
              <a:t>https://github.com/tmcoca</a:t>
            </a:r>
          </a:p>
          <a:p>
            <a:endParaRPr lang="en-US" dirty="0">
              <a:solidFill>
                <a:srgbClr val="000000"/>
              </a:solidFill>
            </a:endParaRPr>
          </a:p>
          <a:p>
            <a:endParaRPr lang="en-US" dirty="0">
              <a:solidFill>
                <a:srgbClr val="000000"/>
              </a:solidFill>
            </a:endParaRPr>
          </a:p>
          <a:p>
            <a:r>
              <a:rPr lang="en-US" sz="1800" u="none" strike="noStrike" dirty="0">
                <a:solidFill>
                  <a:srgbClr val="000000"/>
                </a:solidFill>
                <a:effectLst/>
                <a:ea typeface="Assistant Light" pitchFamily="2" charset="-79"/>
              </a:rPr>
              <a:t>www.linkedin.com/in/timothy-coca</a:t>
            </a:r>
            <a:endParaRPr lang="en-US" dirty="0"/>
          </a:p>
        </p:txBody>
      </p:sp>
      <p:pic>
        <p:nvPicPr>
          <p:cNvPr id="1027" name="Picture 3" descr="TOP 10 GitHub Repositories for Data Science Analytics Vidhya">
            <a:extLst>
              <a:ext uri="{FF2B5EF4-FFF2-40B4-BE49-F238E27FC236}">
                <a16:creationId xmlns:a16="http://schemas.microsoft.com/office/drawing/2014/main" id="{1E23B010-D4C5-423D-B828-1DE7CED27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902" y="3138059"/>
            <a:ext cx="406421"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logo linkedin [ Download - Logo - icon ] png svg icon download">
            <a:extLst>
              <a:ext uri="{FF2B5EF4-FFF2-40B4-BE49-F238E27FC236}">
                <a16:creationId xmlns:a16="http://schemas.microsoft.com/office/drawing/2014/main" id="{604A5CCE-C71D-4251-AA87-8B23B2938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06" y="3849165"/>
            <a:ext cx="569212" cy="569212"/>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1.png">
            <a:extLst>
              <a:ext uri="{FF2B5EF4-FFF2-40B4-BE49-F238E27FC236}">
                <a16:creationId xmlns:a16="http://schemas.microsoft.com/office/drawing/2014/main" id="{102A421D-D0E2-4E9F-94AD-41B83709ED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05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FF5F-37FC-479B-85D0-39A3E8F7C862}"/>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B36AD548-0972-4A98-BF42-8CFA65454FC4}"/>
              </a:ext>
            </a:extLst>
          </p:cNvPr>
          <p:cNvSpPr>
            <a:spLocks noGrp="1"/>
          </p:cNvSpPr>
          <p:nvPr>
            <p:ph idx="1"/>
          </p:nvPr>
        </p:nvSpPr>
        <p:spPr/>
        <p:txBody>
          <a:bodyPr>
            <a:normAutofit fontScale="92500" lnSpcReduction="10000"/>
          </a:bodyPr>
          <a:lstStyle/>
          <a:p>
            <a:r>
              <a:rPr lang="en-US" dirty="0"/>
              <a:t>I set out to develop a resource that can be used to highlight any overlap between senators’ votes and the stocks they own which that legislation might affect. I hope that in using this tool, a voter will be able to extract instances where a representative could have enacted legislation under the influence of financial bias.</a:t>
            </a:r>
          </a:p>
        </p:txBody>
      </p:sp>
      <p:sp>
        <p:nvSpPr>
          <p:cNvPr id="4" name="Date Placeholder 3">
            <a:extLst>
              <a:ext uri="{FF2B5EF4-FFF2-40B4-BE49-F238E27FC236}">
                <a16:creationId xmlns:a16="http://schemas.microsoft.com/office/drawing/2014/main" id="{D1548161-0AC5-4E02-89B7-065BE40FCA9C}"/>
              </a:ext>
            </a:extLst>
          </p:cNvPr>
          <p:cNvSpPr>
            <a:spLocks noGrp="1"/>
          </p:cNvSpPr>
          <p:nvPr>
            <p:ph type="dt" sz="half" idx="10"/>
          </p:nvPr>
        </p:nvSpPr>
        <p:spPr/>
        <p:txBody>
          <a:body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FA03424-48E7-4E90-A861-67ED606184A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CC4DE2E-40CB-4D6C-B31A-DDD01DD8727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a:t>
            </a:fld>
            <a:endParaRPr lang="en-US" dirty="0">
              <a:solidFill>
                <a:prstClr val="black">
                  <a:tint val="75000"/>
                </a:prstClr>
              </a:solidFill>
            </a:endParaRPr>
          </a:p>
        </p:txBody>
      </p:sp>
    </p:spTree>
    <p:extLst>
      <p:ext uri="{BB962C8B-B14F-4D97-AF65-F5344CB8AC3E}">
        <p14:creationId xmlns:p14="http://schemas.microsoft.com/office/powerpoint/2010/main" val="80092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Methodology</a:t>
            </a:r>
            <a:br>
              <a:rPr lang="en-US" dirty="0"/>
            </a:br>
            <a:r>
              <a:rPr lang="en-US" sz="2400" dirty="0"/>
              <a:t>Retrieving Stock Transactions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0" y="1726787"/>
            <a:ext cx="3705710" cy="4812125"/>
          </a:xfrm>
        </p:spPr>
        <p:txBody>
          <a:bodyPr/>
          <a:lstStyle/>
          <a:p>
            <a:r>
              <a:rPr lang="en-US" sz="2000" dirty="0"/>
              <a:t>I began by retrieving publicly disclosed stock transactions for members of the Senate                        </a:t>
            </a:r>
            <a:r>
              <a:rPr lang="en-US" sz="1600" dirty="0"/>
              <a:t>(shown to the right)</a:t>
            </a:r>
          </a:p>
          <a:p>
            <a:r>
              <a:rPr lang="en-US" sz="2000" dirty="0"/>
              <a:t>These were easily downloadable from:</a:t>
            </a:r>
          </a:p>
          <a:p>
            <a:pPr lvl="1"/>
            <a:r>
              <a:rPr lang="en-US" sz="1400" u="sng" dirty="0">
                <a:solidFill>
                  <a:srgbClr val="0000FF"/>
                </a:solidFill>
                <a:effectLst/>
                <a:latin typeface="Georgia" panose="02040502050405020303" pitchFamily="18" charset="0"/>
                <a:ea typeface="Georgia" panose="02040502050405020303" pitchFamily="18" charset="0"/>
                <a:cs typeface="Georgia" panose="02040502050405020303" pitchFamily="18" charset="0"/>
                <a:hlinkClick r:id="rId2"/>
              </a:rPr>
              <a:t>https://senatestockwatcher.com/</a:t>
            </a:r>
            <a:endParaRPr lang="en-US" sz="1400" u="sng" dirty="0">
              <a:solidFill>
                <a:srgbClr val="0000FF"/>
              </a:solidFill>
              <a:effectLst/>
              <a:latin typeface="Georgia" panose="02040502050405020303" pitchFamily="18" charset="0"/>
              <a:ea typeface="Georgia" panose="02040502050405020303" pitchFamily="18" charset="0"/>
              <a:cs typeface="Georgia" panose="02040502050405020303" pitchFamily="18" charset="0"/>
            </a:endParaRPr>
          </a:p>
          <a:p>
            <a:r>
              <a:rPr lang="en-US" sz="2000" dirty="0"/>
              <a:t>Ideas for improvement:</a:t>
            </a:r>
          </a:p>
          <a:p>
            <a:pPr lvl="1"/>
            <a:r>
              <a:rPr lang="en-US" sz="1400" dirty="0"/>
              <a:t>I hope to adapt this dataset to refresh itself in pursuit of always having updated data</a:t>
            </a:r>
          </a:p>
          <a:p>
            <a:pPr lvl="1"/>
            <a:r>
              <a:rPr lang="en-US" sz="1400" dirty="0"/>
              <a:t>If given the time, I’d like to also integrate campaign contributions and lobbyist group donations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620EAB88-914A-49B8-B2E3-2BAFF519CBE9}"/>
              </a:ext>
            </a:extLst>
          </p:cNvPr>
          <p:cNvGraphicFramePr>
            <a:graphicFrameLocks noGrp="1"/>
          </p:cNvGraphicFramePr>
          <p:nvPr/>
        </p:nvGraphicFramePr>
        <p:xfrm>
          <a:off x="4545499" y="759481"/>
          <a:ext cx="7429559" cy="5339037"/>
        </p:xfrm>
        <a:graphic>
          <a:graphicData uri="http://schemas.openxmlformats.org/drawingml/2006/table">
            <a:tbl>
              <a:tblPr/>
              <a:tblGrid>
                <a:gridCol w="754778">
                  <a:extLst>
                    <a:ext uri="{9D8B030D-6E8A-4147-A177-3AD203B41FA5}">
                      <a16:colId xmlns:a16="http://schemas.microsoft.com/office/drawing/2014/main" val="94335165"/>
                    </a:ext>
                  </a:extLst>
                </a:gridCol>
                <a:gridCol w="436498">
                  <a:extLst>
                    <a:ext uri="{9D8B030D-6E8A-4147-A177-3AD203B41FA5}">
                      <a16:colId xmlns:a16="http://schemas.microsoft.com/office/drawing/2014/main" val="3816085603"/>
                    </a:ext>
                  </a:extLst>
                </a:gridCol>
                <a:gridCol w="436498">
                  <a:extLst>
                    <a:ext uri="{9D8B030D-6E8A-4147-A177-3AD203B41FA5}">
                      <a16:colId xmlns:a16="http://schemas.microsoft.com/office/drawing/2014/main" val="1552861553"/>
                    </a:ext>
                  </a:extLst>
                </a:gridCol>
                <a:gridCol w="2382551">
                  <a:extLst>
                    <a:ext uri="{9D8B030D-6E8A-4147-A177-3AD203B41FA5}">
                      <a16:colId xmlns:a16="http://schemas.microsoft.com/office/drawing/2014/main" val="498572237"/>
                    </a:ext>
                  </a:extLst>
                </a:gridCol>
                <a:gridCol w="491060">
                  <a:extLst>
                    <a:ext uri="{9D8B030D-6E8A-4147-A177-3AD203B41FA5}">
                      <a16:colId xmlns:a16="http://schemas.microsoft.com/office/drawing/2014/main" val="631834685"/>
                    </a:ext>
                  </a:extLst>
                </a:gridCol>
                <a:gridCol w="563810">
                  <a:extLst>
                    <a:ext uri="{9D8B030D-6E8A-4147-A177-3AD203B41FA5}">
                      <a16:colId xmlns:a16="http://schemas.microsoft.com/office/drawing/2014/main" val="4106911237"/>
                    </a:ext>
                  </a:extLst>
                </a:gridCol>
                <a:gridCol w="772965">
                  <a:extLst>
                    <a:ext uri="{9D8B030D-6E8A-4147-A177-3AD203B41FA5}">
                      <a16:colId xmlns:a16="http://schemas.microsoft.com/office/drawing/2014/main" val="871097184"/>
                    </a:ext>
                  </a:extLst>
                </a:gridCol>
                <a:gridCol w="900277">
                  <a:extLst>
                    <a:ext uri="{9D8B030D-6E8A-4147-A177-3AD203B41FA5}">
                      <a16:colId xmlns:a16="http://schemas.microsoft.com/office/drawing/2014/main" val="2678461855"/>
                    </a:ext>
                  </a:extLst>
                </a:gridCol>
                <a:gridCol w="691122">
                  <a:extLst>
                    <a:ext uri="{9D8B030D-6E8A-4147-A177-3AD203B41FA5}">
                      <a16:colId xmlns:a16="http://schemas.microsoft.com/office/drawing/2014/main" val="2049569100"/>
                    </a:ext>
                  </a:extLst>
                </a:gridCol>
              </a:tblGrid>
              <a:tr h="161789">
                <a:tc>
                  <a:txBody>
                    <a:bodyPr/>
                    <a:lstStyle/>
                    <a:p>
                      <a:pPr algn="l" fontAlgn="b"/>
                      <a:r>
                        <a:rPr lang="en-US" sz="800" b="1" i="0" u="none" strike="noStrike">
                          <a:solidFill>
                            <a:srgbClr val="000000"/>
                          </a:solidFill>
                          <a:effectLst/>
                          <a:latin typeface="Calibri" panose="020F0502020204030204" pitchFamily="34" charset="0"/>
                        </a:rPr>
                        <a:t>Transaction Date</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Owner</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Ticker</a:t>
                      </a:r>
                    </a:p>
                  </a:txBody>
                  <a:tcPr marL="4547" marR="4547" marT="4547" marB="0" anchor="b">
                    <a:lnL>
                      <a:noFill/>
                    </a:lnL>
                    <a:lnR>
                      <a:noFill/>
                    </a:lnR>
                    <a:lnT>
                      <a:noFill/>
                    </a:lnT>
                    <a:lnB>
                      <a:noFill/>
                    </a:lnB>
                  </a:tcPr>
                </a:tc>
                <a:tc>
                  <a:txBody>
                    <a:bodyPr/>
                    <a:lstStyle/>
                    <a:p>
                      <a:pPr algn="l" fontAlgn="b"/>
                      <a:r>
                        <a:rPr lang="en-US" sz="800" b="1" i="0" u="none" strike="noStrike" dirty="0">
                          <a:solidFill>
                            <a:srgbClr val="000000"/>
                          </a:solidFill>
                          <a:effectLst/>
                          <a:latin typeface="Calibri" panose="020F0502020204030204" pitchFamily="34" charset="0"/>
                        </a:rPr>
                        <a:t>Asset Description</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Asset Type</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Type</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Amount</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Senator</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Disclosure Date</a:t>
                      </a:r>
                    </a:p>
                  </a:txBody>
                  <a:tcPr marL="4547" marR="4547" marT="4547" marB="0" anchor="b">
                    <a:lnL>
                      <a:noFill/>
                    </a:lnL>
                    <a:lnR>
                      <a:noFill/>
                    </a:lnR>
                    <a:lnT>
                      <a:noFill/>
                    </a:lnT>
                    <a:lnB>
                      <a:noFill/>
                    </a:lnB>
                  </a:tcPr>
                </a:tc>
                <a:extLst>
                  <a:ext uri="{0D108BD9-81ED-4DB2-BD59-A6C34878D82A}">
                    <a16:rowId xmlns:a16="http://schemas.microsoft.com/office/drawing/2014/main" val="3135131102"/>
                  </a:ext>
                </a:extLst>
              </a:tr>
              <a:tr h="161789">
                <a:tc>
                  <a:txBody>
                    <a:bodyPr/>
                    <a:lstStyle/>
                    <a:p>
                      <a:pPr algn="r" fontAlgn="b"/>
                      <a:r>
                        <a:rPr lang="en-US" sz="800" b="0" i="0" u="none" strike="noStrike">
                          <a:solidFill>
                            <a:srgbClr val="000000"/>
                          </a:solidFill>
                          <a:effectLst/>
                          <a:latin typeface="Calibri" panose="020F0502020204030204" pitchFamily="34" charset="0"/>
                        </a:rPr>
                        <a:t>3/9/2022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Self</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TACO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Del Taco Restaurants,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(Partial)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$15,001 - $50,000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William F Hagerty, Iv</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4/13/2022</a:t>
                      </a:r>
                    </a:p>
                  </a:txBody>
                  <a:tcPr marL="4547" marR="4547" marT="4547" marB="0" anchor="b">
                    <a:lnL>
                      <a:noFill/>
                    </a:lnL>
                    <a:lnR>
                      <a:noFill/>
                    </a:lnR>
                    <a:lnT>
                      <a:noFill/>
                    </a:lnT>
                    <a:lnB>
                      <a:noFill/>
                    </a:lnB>
                  </a:tcPr>
                </a:tc>
                <a:extLst>
                  <a:ext uri="{0D108BD9-81ED-4DB2-BD59-A6C34878D82A}">
                    <a16:rowId xmlns:a16="http://schemas.microsoft.com/office/drawing/2014/main" val="680020176"/>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WST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West Pharmaceutical Services,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524384867"/>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VEEV</a:t>
                      </a:r>
                    </a:p>
                  </a:txBody>
                  <a:tcPr marL="4547" marR="4547" marT="4547" marB="0" anchor="b">
                    <a:lnL>
                      <a:noFill/>
                    </a:lnL>
                    <a:lnR>
                      <a:noFill/>
                    </a:lnR>
                    <a:lnT>
                      <a:noFill/>
                    </a:lnT>
                    <a:lnB>
                      <a:noFill/>
                    </a:lnB>
                  </a:tcPr>
                </a:tc>
                <a:tc>
                  <a:txBody>
                    <a:bodyPr/>
                    <a:lstStyle/>
                    <a:p>
                      <a:pPr algn="l" fontAlgn="b"/>
                      <a:r>
                        <a:rPr lang="en-US" sz="800" b="0" i="0" u="none" strike="noStrike" dirty="0">
                          <a:solidFill>
                            <a:srgbClr val="000000"/>
                          </a:solidFill>
                          <a:effectLst/>
                          <a:latin typeface="Calibri" panose="020F0502020204030204" pitchFamily="34" charset="0"/>
                        </a:rPr>
                        <a:t>Veeva Systems Inc. Class A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81774813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VMW</a:t>
                      </a:r>
                    </a:p>
                  </a:txBody>
                  <a:tcPr marL="4547" marR="4547" marT="4547" marB="0" anchor="b">
                    <a:lnL>
                      <a:noFill/>
                    </a:lnL>
                    <a:lnR>
                      <a:noFill/>
                    </a:lnR>
                    <a:lnT>
                      <a:noFill/>
                    </a:lnT>
                    <a:lnB>
                      <a:noFill/>
                    </a:lnB>
                  </a:tcPr>
                </a:tc>
                <a:tc>
                  <a:txBody>
                    <a:bodyPr/>
                    <a:lstStyle/>
                    <a:p>
                      <a:pPr algn="l" fontAlgn="b"/>
                      <a:r>
                        <a:rPr lang="en-US" sz="800" b="0" i="0" u="none" strike="noStrike" dirty="0" err="1">
                          <a:solidFill>
                            <a:srgbClr val="000000"/>
                          </a:solidFill>
                          <a:effectLst/>
                          <a:latin typeface="Calibri" panose="020F0502020204030204" pitchFamily="34" charset="0"/>
                        </a:rPr>
                        <a:t>Vmware</a:t>
                      </a:r>
                      <a:r>
                        <a:rPr lang="en-US" sz="800" b="0" i="0" u="none" strike="noStrike" dirty="0">
                          <a:solidFill>
                            <a:srgbClr val="000000"/>
                          </a:solidFill>
                          <a:effectLst/>
                          <a:latin typeface="Calibri" panose="020F0502020204030204" pitchFamily="34" charset="0"/>
                        </a:rPr>
                        <a:t>, Inc. Common stock, Class A</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89176637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SNA</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Snap-On Incorporated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103332927"/>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SIVB</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SVB Financial Group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9861769"/>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SPGI</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S&amp;amp;P Global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786070368"/>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ROK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Rockwell Automation,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66603405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REGN</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Regeneron Pharmaceuticals,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5177848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NFLX</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Netflix,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4123250038"/>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LMST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Limestone Bancorp,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86574885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KEY</a:t>
                      </a:r>
                    </a:p>
                  </a:txBody>
                  <a:tcPr marL="4547" marR="4547" marT="4547" marB="0" anchor="b">
                    <a:lnL>
                      <a:noFill/>
                    </a:lnL>
                    <a:lnR>
                      <a:noFill/>
                    </a:lnR>
                    <a:lnT>
                      <a:noFill/>
                    </a:lnT>
                    <a:lnB>
                      <a:noFill/>
                    </a:lnB>
                  </a:tcPr>
                </a:tc>
                <a:tc>
                  <a:txBody>
                    <a:bodyPr/>
                    <a:lstStyle/>
                    <a:p>
                      <a:pPr algn="l" fontAlgn="b"/>
                      <a:r>
                        <a:rPr lang="en-US" sz="800" b="0" i="0" u="none" strike="noStrike" dirty="0">
                          <a:solidFill>
                            <a:srgbClr val="000000"/>
                          </a:solidFill>
                          <a:effectLst/>
                          <a:latin typeface="Calibri" panose="020F0502020204030204" pitchFamily="34" charset="0"/>
                        </a:rPr>
                        <a:t>KeyCorp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60372600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INTU</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Intuit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72472211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GNRC</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Generac Holdlings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51580541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FGBI</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First Guaranty Bancshares,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000156739"/>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FITB</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Fifth Third Bancorp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833347004"/>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EXP</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Eagle Materials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717653306"/>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DEO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Diageo plc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794170734"/>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CFG</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Citizens Financial Group,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46071316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Celanese Corporation Celanese Corporation Common S</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80219404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CP</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Canadian Pacific Railway Ltd</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62136710"/>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CABO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Cable One,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131228859"/>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BKE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Buckle, Inc. (The)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4599222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BIO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Bio-Rad Laboratories, Inc. Class A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06245114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BMO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Bank of Montreal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32754218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TMO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Thermo Fisher Scientific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59049483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RMD</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ResMed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059434714"/>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RF</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Regions Financial Corporation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25307201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NOC</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Northrop Grumman Corporation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3568551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NDAQ</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Nasdaq,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532407167"/>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MRK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Merck &amp;amp; Company, Inc. Common Stock (new)</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198349334"/>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MASI</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Masimo Corporation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831882964"/>
                  </a:ext>
                </a:extLst>
              </a:tr>
            </a:tbl>
          </a:graphicData>
        </a:graphic>
      </p:graphicFrame>
    </p:spTree>
    <p:extLst>
      <p:ext uri="{BB962C8B-B14F-4D97-AF65-F5344CB8AC3E}">
        <p14:creationId xmlns:p14="http://schemas.microsoft.com/office/powerpoint/2010/main" val="3394115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dirty="0">
                <a:solidFill>
                  <a:schemeClr val="tx1"/>
                </a:solidFill>
                <a:latin typeface="+mj-lt"/>
                <a:ea typeface="+mj-ea"/>
                <a:cs typeface="+mj-cs"/>
              </a:rPr>
              <a:t>Methodology</a:t>
            </a:r>
            <a:br>
              <a:rPr lang="en-US" sz="3100" kern="1200" dirty="0">
                <a:solidFill>
                  <a:schemeClr val="tx1"/>
                </a:solidFill>
                <a:latin typeface="+mj-lt"/>
                <a:ea typeface="+mj-ea"/>
                <a:cs typeface="+mj-cs"/>
              </a:rPr>
            </a:br>
            <a:r>
              <a:rPr lang="en-US" sz="2400" kern="1200" dirty="0">
                <a:solidFill>
                  <a:schemeClr val="tx1"/>
                </a:solidFill>
                <a:latin typeface="+mj-lt"/>
                <a:ea typeface="+mj-ea"/>
                <a:cs typeface="+mj-cs"/>
              </a:rPr>
              <a:t>Categorizing Stocks by Sector</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1" y="1844608"/>
            <a:ext cx="5257800" cy="4192520"/>
          </a:xfrm>
        </p:spPr>
        <p:txBody>
          <a:bodyPr vert="horz" lIns="91440" tIns="45720" rIns="91440" bIns="45720" rtlCol="0">
            <a:normAutofit/>
          </a:bodyPr>
          <a:lstStyle/>
          <a:p>
            <a:r>
              <a:rPr lang="en-US" sz="2000" dirty="0"/>
              <a:t>For the categorization, I scraped data from </a:t>
            </a:r>
            <a:r>
              <a:rPr lang="en-US" sz="2000" dirty="0">
                <a:hlinkClick r:id="rId2"/>
              </a:rPr>
              <a:t>https://www.stockmonitor.com/</a:t>
            </a:r>
            <a:r>
              <a:rPr lang="en-US" sz="2000" dirty="0"/>
              <a:t> </a:t>
            </a:r>
            <a:r>
              <a:rPr lang="en-US" sz="1600" dirty="0"/>
              <a:t>(shown to the right)</a:t>
            </a:r>
          </a:p>
          <a:p>
            <a:r>
              <a:rPr lang="en-US" sz="2000" dirty="0"/>
              <a:t>This proved advantageous since the sector list is standardized across industries, as opposed to having stocks assigned to a sector arbitrarily</a:t>
            </a:r>
          </a:p>
          <a:p>
            <a:r>
              <a:rPr lang="en-US" sz="2000" dirty="0"/>
              <a:t>Ideas for improvement:</a:t>
            </a:r>
          </a:p>
          <a:p>
            <a:pPr lvl="1"/>
            <a:r>
              <a:rPr lang="en-US" sz="1400" dirty="0"/>
              <a:t>While the index provided by this </a:t>
            </a:r>
            <a:r>
              <a:rPr lang="en-US" sz="1400" dirty="0" err="1"/>
              <a:t>webscrape</a:t>
            </a:r>
            <a:r>
              <a:rPr lang="en-US" sz="1400" dirty="0"/>
              <a:t> was extensive, I can continue to find additional sources for categorizing more stocks; this will lead to more matches when it comes to finding matches for potential bias</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4</a:t>
            </a:fld>
            <a:endParaRPr kumimoji="0" lang="en-US" b="0" i="0" u="none" strike="noStrike" normalizeH="0" noProof="0">
              <a:ln>
                <a:noFill/>
              </a:ln>
              <a:solidFill>
                <a:prstClr val="black">
                  <a:tint val="75000"/>
                </a:prstClr>
              </a:solidFill>
              <a:effectLst/>
              <a:uLnTx/>
              <a:uFillTx/>
            </a:endParaRPr>
          </a:p>
        </p:txBody>
      </p:sp>
      <p:pic>
        <p:nvPicPr>
          <p:cNvPr id="5" name="Picture 4" descr="Table&#10;&#10;Description automatically generated">
            <a:extLst>
              <a:ext uri="{FF2B5EF4-FFF2-40B4-BE49-F238E27FC236}">
                <a16:creationId xmlns:a16="http://schemas.microsoft.com/office/drawing/2014/main" id="{3E115F76-205E-444E-855D-C03648CE37D7}"/>
              </a:ext>
            </a:extLst>
          </p:cNvPr>
          <p:cNvPicPr>
            <a:picLocks noChangeAspect="1"/>
          </p:cNvPicPr>
          <p:nvPr/>
        </p:nvPicPr>
        <p:blipFill>
          <a:blip r:embed="rId3"/>
          <a:stretch>
            <a:fillRect/>
          </a:stretch>
        </p:blipFill>
        <p:spPr>
          <a:xfrm>
            <a:off x="6449959" y="1365909"/>
            <a:ext cx="4777381" cy="412049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3374940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28161" y="1365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Methodology</a:t>
            </a:r>
            <a:br>
              <a:rPr lang="en-US" kern="1200" dirty="0">
                <a:solidFill>
                  <a:schemeClr val="tx1"/>
                </a:solidFill>
                <a:latin typeface="+mj-lt"/>
                <a:ea typeface="+mj-ea"/>
                <a:cs typeface="+mj-cs"/>
              </a:rPr>
            </a:br>
            <a:r>
              <a:rPr lang="en-US" sz="2400" kern="1200" dirty="0">
                <a:solidFill>
                  <a:schemeClr val="tx1"/>
                </a:solidFill>
                <a:latin typeface="+mj-lt"/>
                <a:ea typeface="+mj-ea"/>
                <a:cs typeface="+mj-cs"/>
              </a:rPr>
              <a:t>Categorizing Legislation by Policy Area</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493025" y="1306278"/>
            <a:ext cx="9584425" cy="2821222"/>
          </a:xfrm>
        </p:spPr>
        <p:txBody>
          <a:bodyPr vert="horz" lIns="91440" tIns="45720" rIns="91440" bIns="45720" rtlCol="0">
            <a:normAutofit/>
          </a:bodyPr>
          <a:lstStyle/>
          <a:p>
            <a:r>
              <a:rPr lang="en-US" sz="2000" dirty="0"/>
              <a:t>To accomplish this, I scraped data from </a:t>
            </a:r>
            <a:r>
              <a:rPr lang="en-US" sz="2000" u="sng" dirty="0">
                <a:effectLst/>
                <a:hlinkClick r:id="rId2"/>
              </a:rPr>
              <a:t>https://www.congress.gov/</a:t>
            </a:r>
            <a:r>
              <a:rPr lang="en-US" sz="2000" u="sng" dirty="0"/>
              <a:t> </a:t>
            </a:r>
            <a:endParaRPr lang="en-US" sz="2000" dirty="0">
              <a:effectLst/>
            </a:endParaRPr>
          </a:p>
          <a:p>
            <a:r>
              <a:rPr lang="en-US" sz="2000" dirty="0"/>
              <a:t>Similar to the stock categorization by sector, the way that these pieces of legislature are assigned a policy area was </a:t>
            </a:r>
            <a:r>
              <a:rPr lang="en-US" sz="2000" dirty="0" err="1"/>
              <a:t>helpful;</a:t>
            </a:r>
            <a:r>
              <a:rPr lang="en-US" sz="2000" u="sng" dirty="0" err="1">
                <a:effectLst/>
                <a:hlinkClick r:id="rId2"/>
              </a:rPr>
              <a:t>https</a:t>
            </a:r>
            <a:r>
              <a:rPr lang="en-US" sz="2000" u="sng" dirty="0">
                <a:effectLst/>
                <a:hlinkClick r:id="rId2"/>
              </a:rPr>
              <a:t>://www.congress.gov/</a:t>
            </a:r>
            <a:r>
              <a:rPr lang="en-US" sz="2000" dirty="0"/>
              <a:t> has a team of researchers dedicated to determining the most appropriate subject assignment for each bill, meaning that the assignment can be trusted                                                  </a:t>
            </a:r>
            <a:r>
              <a:rPr lang="en-US" sz="1600" dirty="0"/>
              <a:t>(shown as example in red circle)</a:t>
            </a:r>
          </a:p>
          <a:p>
            <a:endParaRPr lang="en-US" sz="17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tint val="75000"/>
                  </a:prstClr>
                </a:solidFill>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latin typeface="Calibri" panose="020F0502020204030204"/>
              </a:rPr>
              <a:pPr>
                <a:spcAft>
                  <a:spcPts val="600"/>
                </a:spcAft>
                <a:defRPr/>
              </a:pPr>
              <a:t>5</a:t>
            </a:fld>
            <a:endParaRPr lang="en-US">
              <a:solidFill>
                <a:prstClr val="black">
                  <a:tint val="75000"/>
                </a:prstClr>
              </a:solidFill>
              <a:latin typeface="Calibri" panose="020F0502020204030204"/>
            </a:endParaRPr>
          </a:p>
        </p:txBody>
      </p:sp>
      <p:sp>
        <p:nvSpPr>
          <p:cNvPr id="44" name="Arc 4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Text, application&#10;&#10;Description automatically generated">
            <a:extLst>
              <a:ext uri="{FF2B5EF4-FFF2-40B4-BE49-F238E27FC236}">
                <a16:creationId xmlns:a16="http://schemas.microsoft.com/office/drawing/2014/main" id="{6D8F0065-7350-4659-96AA-BFCAFEA4B32A}"/>
              </a:ext>
            </a:extLst>
          </p:cNvPr>
          <p:cNvPicPr>
            <a:picLocks noChangeAspect="1"/>
          </p:cNvPicPr>
          <p:nvPr/>
        </p:nvPicPr>
        <p:blipFill>
          <a:blip r:embed="rId3"/>
          <a:stretch>
            <a:fillRect/>
          </a:stretch>
        </p:blipFill>
        <p:spPr>
          <a:xfrm>
            <a:off x="3278449" y="3308350"/>
            <a:ext cx="8909206" cy="3548081"/>
          </a:xfrm>
          <a:prstGeom prst="rect">
            <a:avLst/>
          </a:prstGeom>
        </p:spPr>
      </p:pic>
      <p:sp>
        <p:nvSpPr>
          <p:cNvPr id="24" name="Content Placeholder 3">
            <a:extLst>
              <a:ext uri="{FF2B5EF4-FFF2-40B4-BE49-F238E27FC236}">
                <a16:creationId xmlns:a16="http://schemas.microsoft.com/office/drawing/2014/main" id="{C18E8B82-403B-4720-97BD-7C4DE6BB57B3}"/>
              </a:ext>
            </a:extLst>
          </p:cNvPr>
          <p:cNvSpPr txBox="1">
            <a:spLocks/>
          </p:cNvSpPr>
          <p:nvPr/>
        </p:nvSpPr>
        <p:spPr>
          <a:xfrm>
            <a:off x="493025" y="3107071"/>
            <a:ext cx="2959370" cy="31980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conducted this categorization in Python using a dictionary. The dictionary had to be indexed by bill number as well as session of Congress, as the bill number resets with each new session of Congress</a:t>
            </a:r>
          </a:p>
          <a:p>
            <a:endParaRPr lang="en-US" sz="1700" dirty="0"/>
          </a:p>
        </p:txBody>
      </p:sp>
      <p:sp>
        <p:nvSpPr>
          <p:cNvPr id="11" name="Oval 10">
            <a:extLst>
              <a:ext uri="{FF2B5EF4-FFF2-40B4-BE49-F238E27FC236}">
                <a16:creationId xmlns:a16="http://schemas.microsoft.com/office/drawing/2014/main" id="{0F1E6072-2A00-4D90-8189-8435F4E56CDF}"/>
              </a:ext>
            </a:extLst>
          </p:cNvPr>
          <p:cNvSpPr/>
          <p:nvPr/>
        </p:nvSpPr>
        <p:spPr>
          <a:xfrm>
            <a:off x="10300988" y="4915314"/>
            <a:ext cx="1494525" cy="939385"/>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98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123536" y="136525"/>
            <a:ext cx="5257800" cy="1325563"/>
          </a:xfrm>
        </p:spPr>
        <p:txBody>
          <a:bodyPr vert="horz" lIns="91440" tIns="45720" rIns="91440" bIns="45720" rtlCol="0" anchor="ctr">
            <a:normAutofit fontScale="90000"/>
          </a:bodyPr>
          <a:lstStyle/>
          <a:p>
            <a:r>
              <a:rPr lang="en-US" sz="4900" kern="1200" dirty="0">
                <a:solidFill>
                  <a:schemeClr val="tx1"/>
                </a:solidFill>
                <a:latin typeface="+mj-lt"/>
                <a:ea typeface="+mj-ea"/>
                <a:cs typeface="+mj-cs"/>
              </a:rPr>
              <a:t>Methodology</a:t>
            </a:r>
            <a:br>
              <a:rPr lang="en-US" sz="3100" kern="1200" dirty="0">
                <a:solidFill>
                  <a:schemeClr val="tx1"/>
                </a:solidFill>
                <a:latin typeface="+mj-lt"/>
                <a:ea typeface="+mj-ea"/>
                <a:cs typeface="+mj-cs"/>
              </a:rPr>
            </a:br>
            <a:r>
              <a:rPr lang="en-US" sz="2700" kern="1200" dirty="0">
                <a:solidFill>
                  <a:schemeClr val="tx1"/>
                </a:solidFill>
                <a:latin typeface="+mj-lt"/>
                <a:ea typeface="+mj-ea"/>
                <a:cs typeface="+mj-cs"/>
              </a:rPr>
              <a:t>Acquisition of </a:t>
            </a:r>
            <a:br>
              <a:rPr lang="en-US" sz="2700" kern="1200" dirty="0">
                <a:solidFill>
                  <a:schemeClr val="tx1"/>
                </a:solidFill>
                <a:latin typeface="+mj-lt"/>
                <a:ea typeface="+mj-ea"/>
                <a:cs typeface="+mj-cs"/>
              </a:rPr>
            </a:br>
            <a:r>
              <a:rPr lang="en-US" sz="2700" kern="1200" dirty="0">
                <a:solidFill>
                  <a:schemeClr val="tx1"/>
                </a:solidFill>
                <a:latin typeface="+mj-lt"/>
                <a:ea typeface="+mj-ea"/>
                <a:cs typeface="+mj-cs"/>
              </a:rPr>
              <a:t>Roll Call Votes by Senator</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123536" y="1569243"/>
            <a:ext cx="3385313" cy="4706865"/>
          </a:xfrm>
        </p:spPr>
        <p:txBody>
          <a:bodyPr vert="horz" lIns="91440" tIns="45720" rIns="91440" bIns="45720" rtlCol="0">
            <a:noAutofit/>
          </a:bodyPr>
          <a:lstStyle/>
          <a:p>
            <a:r>
              <a:rPr lang="en-US" sz="1800" dirty="0"/>
              <a:t>With </a:t>
            </a:r>
            <a:r>
              <a:rPr lang="en-US" sz="1800" dirty="0" err="1"/>
              <a:t>webscraping</a:t>
            </a:r>
            <a:r>
              <a:rPr lang="en-US" sz="1800" dirty="0"/>
              <a:t>, I iterated through roll call votes in </a:t>
            </a:r>
            <a:r>
              <a:rPr lang="en-US" sz="1800" dirty="0">
                <a:hlinkClick r:id="rId2"/>
              </a:rPr>
              <a:t>https://www.govtrack.us</a:t>
            </a:r>
            <a:r>
              <a:rPr lang="en-US" sz="1800" dirty="0"/>
              <a:t>     to produce a </a:t>
            </a:r>
            <a:r>
              <a:rPr lang="en-US" sz="1800" dirty="0" err="1"/>
              <a:t>DataFrame</a:t>
            </a:r>
            <a:r>
              <a:rPr lang="en-US" sz="1800" dirty="0"/>
              <a:t> (shown to the right)</a:t>
            </a:r>
          </a:p>
          <a:p>
            <a:r>
              <a:rPr lang="en-US" sz="1800" dirty="0"/>
              <a:t>Contained are all the roll call votes from 2012 until present</a:t>
            </a:r>
          </a:p>
          <a:p>
            <a:r>
              <a:rPr lang="en-US" sz="1800" dirty="0"/>
              <a:t>This </a:t>
            </a:r>
            <a:r>
              <a:rPr lang="en-US" sz="1800" dirty="0" err="1"/>
              <a:t>DataFrame</a:t>
            </a:r>
            <a:r>
              <a:rPr lang="en-US" sz="1800" dirty="0"/>
              <a:t> will ultimately be joined with stocks owned by the senator in question, so long as the bill has the potential to affect the stock’s growth</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6</a:t>
            </a:fld>
            <a:endParaRPr kumimoji="0" lang="en-US" b="0" i="0" u="none" strike="noStrike" normalizeH="0" noProof="0">
              <a:ln>
                <a:noFill/>
              </a:ln>
              <a:solidFill>
                <a:prstClr val="black">
                  <a:tint val="75000"/>
                </a:prstClr>
              </a:solidFill>
              <a:effectLst/>
              <a:uLnTx/>
              <a:uFillTx/>
            </a:endParaRPr>
          </a:p>
        </p:txBody>
      </p:sp>
      <p:pic>
        <p:nvPicPr>
          <p:cNvPr id="6" name="Picture 5" descr="Table&#10;&#10;Description automatically generated">
            <a:extLst>
              <a:ext uri="{FF2B5EF4-FFF2-40B4-BE49-F238E27FC236}">
                <a16:creationId xmlns:a16="http://schemas.microsoft.com/office/drawing/2014/main" id="{DCAA55DC-B92F-40EA-A8F3-50064A4FCD52}"/>
              </a:ext>
            </a:extLst>
          </p:cNvPr>
          <p:cNvPicPr>
            <a:picLocks noChangeAspect="1"/>
          </p:cNvPicPr>
          <p:nvPr/>
        </p:nvPicPr>
        <p:blipFill>
          <a:blip r:embed="rId3"/>
          <a:stretch>
            <a:fillRect/>
          </a:stretch>
        </p:blipFill>
        <p:spPr>
          <a:xfrm>
            <a:off x="3502499" y="3175"/>
            <a:ext cx="8683393" cy="5170353"/>
          </a:xfrm>
          <a:prstGeom prst="rect">
            <a:avLst/>
          </a:prstGeom>
        </p:spPr>
      </p:pic>
    </p:spTree>
    <p:extLst>
      <p:ext uri="{BB962C8B-B14F-4D97-AF65-F5344CB8AC3E}">
        <p14:creationId xmlns:p14="http://schemas.microsoft.com/office/powerpoint/2010/main" val="405957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123536" y="136525"/>
            <a:ext cx="5257800" cy="1325563"/>
          </a:xfrm>
        </p:spPr>
        <p:txBody>
          <a:bodyPr vert="horz" lIns="91440" tIns="45720" rIns="91440" bIns="45720" rtlCol="0" anchor="ctr">
            <a:normAutofit/>
          </a:bodyPr>
          <a:lstStyle/>
          <a:p>
            <a:r>
              <a:rPr lang="en-US" sz="4900" kern="1200" dirty="0">
                <a:solidFill>
                  <a:schemeClr val="tx1"/>
                </a:solidFill>
                <a:latin typeface="+mj-lt"/>
                <a:ea typeface="+mj-ea"/>
                <a:cs typeface="+mj-cs"/>
              </a:rPr>
              <a:t>Methodology</a:t>
            </a:r>
            <a:br>
              <a:rPr lang="en-US" sz="3100" kern="1200" dirty="0">
                <a:solidFill>
                  <a:schemeClr val="tx1"/>
                </a:solidFill>
                <a:latin typeface="+mj-lt"/>
                <a:ea typeface="+mj-ea"/>
                <a:cs typeface="+mj-cs"/>
              </a:rPr>
            </a:br>
            <a:r>
              <a:rPr lang="en-US" sz="2700" kern="1200" dirty="0">
                <a:solidFill>
                  <a:schemeClr val="tx1"/>
                </a:solidFill>
                <a:latin typeface="+mj-lt"/>
                <a:ea typeface="+mj-ea"/>
                <a:cs typeface="+mj-cs"/>
              </a:rPr>
              <a:t>Finding Bills Related to Decision</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123536" y="1569243"/>
            <a:ext cx="4855658" cy="4706865"/>
          </a:xfrm>
        </p:spPr>
        <p:txBody>
          <a:bodyPr vert="horz" lIns="91440" tIns="45720" rIns="91440" bIns="45720" rtlCol="0">
            <a:noAutofit/>
          </a:bodyPr>
          <a:lstStyle/>
          <a:p>
            <a:r>
              <a:rPr lang="en-US" sz="2000" dirty="0"/>
              <a:t>Since a decision can involve multiple bills, each item in column ‘Related Bills’ is a list containing those related bills</a:t>
            </a:r>
          </a:p>
          <a:p>
            <a:r>
              <a:rPr lang="en-US" sz="2000" dirty="0"/>
              <a:t>Ideas for Improvement:</a:t>
            </a:r>
          </a:p>
          <a:p>
            <a:pPr lvl="1"/>
            <a:r>
              <a:rPr lang="en-US" sz="1600" dirty="0"/>
              <a:t>I need to alter the code to index column ‘Related Bills’ by session of Congress as well. This way, the column distinguishes between bill numbers from different sessions</a:t>
            </a:r>
          </a:p>
          <a:p>
            <a:endParaRPr lang="en-US" sz="18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7</a:t>
            </a:fld>
            <a:endParaRPr kumimoji="0" lang="en-US" b="0" i="0" u="none" strike="noStrike" normalizeH="0" noProof="0">
              <a:ln>
                <a:noFill/>
              </a:ln>
              <a:solidFill>
                <a:prstClr val="black">
                  <a:tint val="75000"/>
                </a:prstClr>
              </a:solidFill>
              <a:effectLst/>
              <a:uLnTx/>
              <a:uFillTx/>
            </a:endParaRPr>
          </a:p>
        </p:txBody>
      </p:sp>
      <p:pic>
        <p:nvPicPr>
          <p:cNvPr id="13" name="Picture 12" descr="Table&#10;&#10;Description automatically generated">
            <a:extLst>
              <a:ext uri="{FF2B5EF4-FFF2-40B4-BE49-F238E27FC236}">
                <a16:creationId xmlns:a16="http://schemas.microsoft.com/office/drawing/2014/main" id="{2A418269-9D29-4B08-AB62-6C41A65769A4}"/>
              </a:ext>
            </a:extLst>
          </p:cNvPr>
          <p:cNvPicPr>
            <a:picLocks noChangeAspect="1"/>
          </p:cNvPicPr>
          <p:nvPr/>
        </p:nvPicPr>
        <p:blipFill>
          <a:blip r:embed="rId2"/>
          <a:stretch>
            <a:fillRect/>
          </a:stretch>
        </p:blipFill>
        <p:spPr>
          <a:xfrm>
            <a:off x="4979194" y="68261"/>
            <a:ext cx="7089269" cy="5375749"/>
          </a:xfrm>
          <a:prstGeom prst="rect">
            <a:avLst/>
          </a:prstGeom>
        </p:spPr>
      </p:pic>
    </p:spTree>
    <p:extLst>
      <p:ext uri="{BB962C8B-B14F-4D97-AF65-F5344CB8AC3E}">
        <p14:creationId xmlns:p14="http://schemas.microsoft.com/office/powerpoint/2010/main" val="32350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123536" y="136525"/>
            <a:ext cx="5257800" cy="1325563"/>
          </a:xfrm>
        </p:spPr>
        <p:txBody>
          <a:bodyPr vert="horz" lIns="91440" tIns="45720" rIns="91440" bIns="45720" rtlCol="0" anchor="ctr">
            <a:normAutofit fontScale="90000"/>
          </a:bodyPr>
          <a:lstStyle/>
          <a:p>
            <a:r>
              <a:rPr lang="en-US" sz="4900" kern="1200" dirty="0">
                <a:solidFill>
                  <a:schemeClr val="tx1"/>
                </a:solidFill>
                <a:latin typeface="+mj-lt"/>
                <a:ea typeface="+mj-ea"/>
                <a:cs typeface="+mj-cs"/>
              </a:rPr>
              <a:t>Methodology</a:t>
            </a:r>
            <a:br>
              <a:rPr lang="en-US" sz="3100" kern="1200" dirty="0">
                <a:solidFill>
                  <a:schemeClr val="tx1"/>
                </a:solidFill>
                <a:latin typeface="+mj-lt"/>
                <a:ea typeface="+mj-ea"/>
                <a:cs typeface="+mj-cs"/>
              </a:rPr>
            </a:br>
            <a:r>
              <a:rPr lang="en-US" sz="2700" kern="1200" dirty="0">
                <a:solidFill>
                  <a:schemeClr val="tx1"/>
                </a:solidFill>
                <a:latin typeface="+mj-lt"/>
                <a:ea typeface="+mj-ea"/>
                <a:cs typeface="+mj-cs"/>
              </a:rPr>
              <a:t>Deriving Policy Area from             Related Bills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7374155" y="2864024"/>
            <a:ext cx="4289964" cy="1684595"/>
          </a:xfrm>
        </p:spPr>
        <p:txBody>
          <a:bodyPr vert="horz" lIns="91440" tIns="45720" rIns="91440" bIns="45720" rtlCol="0">
            <a:noAutofit/>
          </a:bodyPr>
          <a:lstStyle/>
          <a:p>
            <a:r>
              <a:rPr lang="en-US" sz="2000" dirty="0"/>
              <a:t>Ideas for Improvement:</a:t>
            </a:r>
          </a:p>
          <a:p>
            <a:pPr lvl="1"/>
            <a:r>
              <a:rPr lang="en-US" sz="1600" dirty="0"/>
              <a:t>I will work to see if lists in column ‘Related Bills’ contain bills correlating to different policy areas and if so, what happens to column ‘Policy Area’ as a result</a:t>
            </a:r>
          </a:p>
          <a:p>
            <a:endParaRPr lang="en-US" sz="18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8</a:t>
            </a:fld>
            <a:endParaRPr kumimoji="0" lang="en-US" b="0" i="0" u="none" strike="noStrike" normalizeH="0" noProof="0">
              <a:ln>
                <a:noFill/>
              </a:ln>
              <a:solidFill>
                <a:prstClr val="black">
                  <a:tint val="75000"/>
                </a:prstClr>
              </a:solidFill>
              <a:effectLst/>
              <a:uLnTx/>
              <a:uFillTx/>
            </a:endParaRPr>
          </a:p>
        </p:txBody>
      </p:sp>
      <p:pic>
        <p:nvPicPr>
          <p:cNvPr id="5" name="Picture 4" descr="Table&#10;&#10;Description automatically generated">
            <a:extLst>
              <a:ext uri="{FF2B5EF4-FFF2-40B4-BE49-F238E27FC236}">
                <a16:creationId xmlns:a16="http://schemas.microsoft.com/office/drawing/2014/main" id="{C8D15A31-7DD2-47B7-AF88-3F50B8D18D58}"/>
              </a:ext>
            </a:extLst>
          </p:cNvPr>
          <p:cNvPicPr>
            <a:picLocks noChangeAspect="1"/>
          </p:cNvPicPr>
          <p:nvPr/>
        </p:nvPicPr>
        <p:blipFill>
          <a:blip r:embed="rId2"/>
          <a:stretch>
            <a:fillRect/>
          </a:stretch>
        </p:blipFill>
        <p:spPr>
          <a:xfrm>
            <a:off x="123536" y="1581627"/>
            <a:ext cx="6793419" cy="5139848"/>
          </a:xfrm>
          <a:prstGeom prst="rect">
            <a:avLst/>
          </a:prstGeom>
        </p:spPr>
      </p:pic>
    </p:spTree>
    <p:extLst>
      <p:ext uri="{BB962C8B-B14F-4D97-AF65-F5344CB8AC3E}">
        <p14:creationId xmlns:p14="http://schemas.microsoft.com/office/powerpoint/2010/main" val="136450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Methodology</a:t>
            </a:r>
            <a:br>
              <a:rPr lang="en-US" dirty="0"/>
            </a:br>
            <a:r>
              <a:rPr lang="en-US" sz="2400" dirty="0"/>
              <a:t>Assigning Policy Area to Stock Sector</a:t>
            </a:r>
            <a:endParaRPr lang="en-US" dirty="0"/>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4054026654"/>
              </p:ext>
            </p:extLst>
          </p:nvPr>
        </p:nvGraphicFramePr>
        <p:xfrm>
          <a:off x="998220" y="2983201"/>
          <a:ext cx="10195560" cy="302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64516695-F0BE-418D-A1A8-29814F235C35}"/>
              </a:ext>
            </a:extLst>
          </p:cNvPr>
          <p:cNvCxnSpPr>
            <a:cxnSpLocks/>
          </p:cNvCxnSpPr>
          <p:nvPr/>
        </p:nvCxnSpPr>
        <p:spPr>
          <a:xfrm>
            <a:off x="1763486" y="47382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F39B22-B5C4-49FA-9828-451FF18B48A1}"/>
              </a:ext>
            </a:extLst>
          </p:cNvPr>
          <p:cNvCxnSpPr>
            <a:cxnSpLocks/>
          </p:cNvCxnSpPr>
          <p:nvPr/>
        </p:nvCxnSpPr>
        <p:spPr>
          <a:xfrm>
            <a:off x="3471553" y="4872842"/>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62180F-584B-4CE6-8D1D-1B4C47277430}"/>
              </a:ext>
            </a:extLst>
          </p:cNvPr>
          <p:cNvCxnSpPr>
            <a:cxnSpLocks/>
          </p:cNvCxnSpPr>
          <p:nvPr/>
        </p:nvCxnSpPr>
        <p:spPr>
          <a:xfrm>
            <a:off x="5233060" y="48906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A60EE05-676B-4315-BB5F-5A175E37EAD8}"/>
              </a:ext>
            </a:extLst>
          </p:cNvPr>
          <p:cNvCxnSpPr>
            <a:cxnSpLocks/>
          </p:cNvCxnSpPr>
          <p:nvPr/>
        </p:nvCxnSpPr>
        <p:spPr>
          <a:xfrm>
            <a:off x="6917376" y="48906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13E19C5-B016-417E-BD67-9E988209B7E6}"/>
              </a:ext>
            </a:extLst>
          </p:cNvPr>
          <p:cNvCxnSpPr>
            <a:cxnSpLocks/>
          </p:cNvCxnSpPr>
          <p:nvPr/>
        </p:nvCxnSpPr>
        <p:spPr>
          <a:xfrm>
            <a:off x="8655133" y="50430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03BC98-9D92-480A-B2EC-260AB9C098FD}"/>
              </a:ext>
            </a:extLst>
          </p:cNvPr>
          <p:cNvCxnSpPr>
            <a:cxnSpLocks/>
          </p:cNvCxnSpPr>
          <p:nvPr/>
        </p:nvCxnSpPr>
        <p:spPr>
          <a:xfrm>
            <a:off x="10381013" y="48906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3">
            <a:extLst>
              <a:ext uri="{FF2B5EF4-FFF2-40B4-BE49-F238E27FC236}">
                <a16:creationId xmlns:a16="http://schemas.microsoft.com/office/drawing/2014/main" id="{0480BC12-AE8A-4080-9524-3D31B01E3DF3}"/>
              </a:ext>
            </a:extLst>
          </p:cNvPr>
          <p:cNvSpPr txBox="1">
            <a:spLocks/>
          </p:cNvSpPr>
          <p:nvPr/>
        </p:nvSpPr>
        <p:spPr>
          <a:xfrm>
            <a:off x="6240324" y="1689142"/>
            <a:ext cx="4289964" cy="1684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Ideas for Improvement:</a:t>
            </a:r>
          </a:p>
          <a:p>
            <a:pPr lvl="1"/>
            <a:r>
              <a:rPr lang="en-US" sz="1600" dirty="0"/>
              <a:t>With more research into the nature of each policy area and stock sector (the industries to which they pertain, I can make more assignments and ultimately get more bias matches</a:t>
            </a:r>
          </a:p>
          <a:p>
            <a:endParaRPr lang="en-US" sz="1800" dirty="0"/>
          </a:p>
        </p:txBody>
      </p:sp>
      <p:sp>
        <p:nvSpPr>
          <p:cNvPr id="24" name="Content Placeholder 3">
            <a:extLst>
              <a:ext uri="{FF2B5EF4-FFF2-40B4-BE49-F238E27FC236}">
                <a16:creationId xmlns:a16="http://schemas.microsoft.com/office/drawing/2014/main" id="{2D9FBE01-2773-4C62-B965-13FC988E60B7}"/>
              </a:ext>
            </a:extLst>
          </p:cNvPr>
          <p:cNvSpPr txBox="1">
            <a:spLocks/>
          </p:cNvSpPr>
          <p:nvPr/>
        </p:nvSpPr>
        <p:spPr>
          <a:xfrm>
            <a:off x="1661714" y="1689142"/>
            <a:ext cx="4289964" cy="1684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Shown below are what I believe to be the proper assignments thus far after looking into industries to which each policy area/stock relates</a:t>
            </a:r>
          </a:p>
          <a:p>
            <a:pPr marL="0" indent="0">
              <a:buNone/>
            </a:pPr>
            <a:endParaRPr lang="en-US" sz="1800" dirty="0"/>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{10628BB3-CE45-466A-90C2-A462771889A8}tf78504181_win32</Template>
  <TotalTime>1132</TotalTime>
  <Words>1734</Words>
  <Application>Microsoft Office PowerPoint</Application>
  <PresentationFormat>Widescreen</PresentationFormat>
  <Paragraphs>419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Assistant Light</vt:lpstr>
      <vt:lpstr>Avenir Next LT Pro</vt:lpstr>
      <vt:lpstr>Calibri</vt:lpstr>
      <vt:lpstr>Georgia</vt:lpstr>
      <vt:lpstr>Tw Cen MT</vt:lpstr>
      <vt:lpstr>ShapesVTI</vt:lpstr>
      <vt:lpstr>Analysis of Senator Financial Bias</vt:lpstr>
      <vt:lpstr>Purpose</vt:lpstr>
      <vt:lpstr>Methodology Retrieving Stock Transactions</vt:lpstr>
      <vt:lpstr>Methodology Categorizing Stocks by Sector</vt:lpstr>
      <vt:lpstr>Methodology Categorizing Legislation by Policy Area</vt:lpstr>
      <vt:lpstr>Methodology Acquisition of  Roll Call Votes by Senator</vt:lpstr>
      <vt:lpstr>Methodology Finding Bills Related to Decision</vt:lpstr>
      <vt:lpstr>Methodology Deriving Policy Area from             Related Bills</vt:lpstr>
      <vt:lpstr>Methodology Assigning Policy Area to Stock Sector</vt:lpstr>
      <vt:lpstr>PowerPoint Presentation</vt:lpstr>
      <vt:lpstr>Methodology Final Product (For Now) Stocks Relevant to Roll Call Vote</vt:lpstr>
      <vt:lpstr>Moving Forward…</vt:lpstr>
      <vt:lpstr>Summary</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Senator Financial Bias</dc:title>
  <dc:creator>Timothy Coca</dc:creator>
  <cp:lastModifiedBy>Timothy Coca</cp:lastModifiedBy>
  <cp:revision>2</cp:revision>
  <dcterms:created xsi:type="dcterms:W3CDTF">2022-04-22T09:35:32Z</dcterms:created>
  <dcterms:modified xsi:type="dcterms:W3CDTF">2022-04-27T07:20:58Z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